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gif" ContentType="image/gif"/>
  <Default Extension="rels" ContentType="application/vnd.openxmlformats-package.relationship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media/image1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3"/>
    <p:sldId id="265" r:id="rId4"/>
    <p:sldId id="258" r:id="rId5"/>
    <p:sldId id="266" r:id="rId6"/>
    <p:sldId id="278" r:id="rId7"/>
    <p:sldId id="274" r:id="rId8"/>
    <p:sldId id="275" r:id="rId9"/>
    <p:sldId id="269" r:id="rId10"/>
    <p:sldId id="272" r:id="rId11"/>
    <p:sldId id="276" r:id="rId12"/>
    <p:sldId id="267" r:id="rId13"/>
    <p:sldId id="273" r:id="rId14"/>
    <p:sldId id="277" r:id="rId15"/>
    <p:sldId id="280" r:id="rId16"/>
    <p:sldId id="270" r:id="rId17"/>
    <p:sldId id="279" r:id="rId18"/>
    <p:sldId id="291" r:id="rId19"/>
    <p:sldId id="292" r:id="rId20"/>
    <p:sldId id="262" r:id="rId21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4" autoAdjust="0"/>
    <p:restoredTop sz="96233" autoAdjust="0"/>
  </p:normalViewPr>
  <p:slideViewPr>
    <p:cSldViewPr snapToGrid="0">
      <p:cViewPr varScale="1">
        <p:scale>
          <a:sx n="68" d="100"/>
          <a:sy n="68" d="100"/>
        </p:scale>
        <p:origin x="80" y="8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18.xml"/><Relationship Id="rId28" Type="http://schemas.openxmlformats.org/officeDocument/2006/relationships/customXml" Target="../customXml/item3.xml"/><Relationship Id="rId27" Type="http://schemas.openxmlformats.org/officeDocument/2006/relationships/customXml" Target="../customXml/item2.xml"/><Relationship Id="rId26" Type="http://schemas.openxmlformats.org/officeDocument/2006/relationships/customXml" Target="../customXml/item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5400" cap="rnd">
              <a:solidFill>
                <a:schemeClr val="tx1">
                  <a:lumMod val="50000"/>
                  <a:lumOff val="50000"/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204654360"/>
        <c:axId val="1204653184"/>
      </c:lineChart>
      <c:catAx>
        <c:axId val="1204654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1204653184"/>
        <c:crosses val="autoZero"/>
        <c:auto val="1"/>
        <c:lblAlgn val="ctr"/>
        <c:lblOffset val="100"/>
        <c:noMultiLvlLbl val="0"/>
      </c:catAx>
      <c:valAx>
        <c:axId val="12046531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0"/>
                  <a:lumOff val="50000"/>
                  <a:alpha val="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1204654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0400" y="2737802"/>
            <a:ext cx="10858500" cy="1173162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zh-CN" altLang="en-US" sz="3600" b="1" dirty="0">
                <a:solidFill>
                  <a:srgbClr val="FFFFFF"/>
                </a:solidFill>
              </a:defRPr>
            </a:lvl1pPr>
          </a:lstStyle>
          <a:p>
            <a:pPr lvl="0" defTabSz="914400"/>
            <a:r>
              <a:rPr lang="en-US" altLang="zh-CN" dirty="0"/>
              <a:t>Click to edit </a:t>
            </a:r>
            <a:br>
              <a:rPr lang="en-US" altLang="zh-CN" dirty="0"/>
            </a:br>
            <a:r>
              <a:rPr lang="en-US" altLang="zh-CN" dirty="0"/>
              <a:t>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1848" y="4376643"/>
            <a:ext cx="2895601" cy="535853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 anchorCtr="0">
            <a:normAutofit fontScale="85000" lnSpcReduction="10000"/>
          </a:bodyPr>
          <a:lstStyle>
            <a:lvl1pPr marL="0" indent="0" algn="ctr">
              <a:buNone/>
              <a:defRPr lang="zh-CN" altLang="en-US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389648" y="5837829"/>
            <a:ext cx="5129251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r">
              <a:buNone/>
              <a:defRPr lang="en-US" altLang="zh-CN" sz="1200" b="0" smtClean="0">
                <a:solidFill>
                  <a:srgbClr val="FFFFFF"/>
                </a:solidFill>
              </a:defRPr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Speaker name and title</a:t>
            </a:r>
            <a:endParaRPr lang="en-US" altLang="zh-C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37829"/>
            <a:ext cx="5129251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200" b="0" smtClean="0">
                <a:solidFill>
                  <a:srgbClr val="FFFFFF"/>
                </a:solidFill>
              </a:defRPr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OfficePLUS</a:t>
            </a:r>
            <a:endParaRPr lang="en-US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660400" y="723900"/>
            <a:ext cx="1039091" cy="296271"/>
          </a:xfrm>
        </p:spPr>
        <p:txBody>
          <a:bodyPr vert="horz" wrap="none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200" b="0" smtClean="0">
                <a:solidFill>
                  <a:srgbClr val="FFFFFF"/>
                </a:solidFill>
              </a:defRPr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LGOO HERE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AEBE-086C-4980-A4E1-E89EE17EFFB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1500188"/>
            <a:ext cx="2836562" cy="594626"/>
          </a:xfrm>
        </p:spPr>
        <p:txBody>
          <a:bodyPr>
            <a:normAutofit/>
          </a:bodyPr>
          <a:lstStyle>
            <a:lvl1pPr marL="0" indent="0" algn="r">
              <a:buFont typeface="+mj-lt"/>
              <a:buNone/>
              <a:defRPr sz="2400" b="1"/>
            </a:lvl1pPr>
            <a:lvl2pPr marL="457200" indent="0">
              <a:buFont typeface="+mj-ea"/>
              <a:buNone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47836" y="1500187"/>
            <a:ext cx="7871045" cy="4633913"/>
          </a:xfrm>
        </p:spPr>
        <p:txBody>
          <a:bodyPr/>
          <a:lstStyle>
            <a:lvl1pPr marL="342900" indent="-342900">
              <a:buFont typeface="+mj-lt"/>
              <a:buAutoNum type="arabicPeriod"/>
              <a:defRPr/>
            </a:lvl1pPr>
            <a:lvl2pPr marL="800100" indent="-342900">
              <a:buFont typeface="+mj-ea"/>
              <a:buAutoNum type="circleNumDbPlain"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C4CC43B-9EB6-4465-8B1A-3F7180DAD0DF}" type="datetime1">
              <a:rPr lang="zh-CN" altLang="en-US" smtClean="0"/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621019" y="1500188"/>
            <a:ext cx="0" cy="4633913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Freeform: Shape 10"/>
          <p:cNvSpPr>
            <a:spLocks noChangeAspect="1"/>
          </p:cNvSpPr>
          <p:nvPr userDrawn="1"/>
        </p:nvSpPr>
        <p:spPr bwMode="auto">
          <a:xfrm>
            <a:off x="2626456" y="5219207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418" y="2941421"/>
            <a:ext cx="5731164" cy="951057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zh-CN" altLang="en-US" sz="2800">
                <a:solidFill>
                  <a:srgbClr val="FFFFFF"/>
                </a:solidFill>
              </a:defRPr>
            </a:lvl1pPr>
          </a:lstStyle>
          <a:p>
            <a:pPr lvl="0" defTabSz="91440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0418" y="3892478"/>
            <a:ext cx="5731164" cy="526761"/>
          </a:xfrm>
        </p:spPr>
        <p:txBody>
          <a:bodyPr>
            <a:normAutofit/>
          </a:bodyPr>
          <a:lstStyle>
            <a:lvl1pPr marL="0" indent="0" algn="ctr">
              <a:buNone/>
              <a:defRPr lang="en-US" altLang="zh-CN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834F10D-3A58-4285-A9DB-D9098A7BEDDD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B5987-9647-4253-899C-3B9819D6D8A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60400" y="2607469"/>
            <a:ext cx="10858500" cy="1643062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None/>
              <a:defRPr lang="en-US" altLang="zh-CN" sz="4400" b="1" smtClean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n-US" altLang="zh-CN" smtClean="0"/>
            </a:lvl2pPr>
            <a:lvl3pPr>
              <a:defRPr lang="en-US" altLang="zh-CN" smtClean="0"/>
            </a:lvl3pPr>
            <a:lvl4pPr>
              <a:defRPr lang="en-US" altLang="zh-CN" smtClean="0"/>
            </a:lvl4pPr>
            <a:lvl5pPr>
              <a:defRPr lang="zh-CN" altLang="en-US"/>
            </a:lvl5pPr>
          </a:lstStyle>
          <a:p>
            <a:pPr marL="228600" lvl="0" indent="-228600" defTabSz="914400">
              <a:spcBef>
                <a:spcPct val="0"/>
              </a:spcBef>
            </a:pPr>
            <a:r>
              <a:rPr lang="en-US" altLang="zh-CN" dirty="0"/>
              <a:t>Click to edit Master text styles</a:t>
            </a:r>
            <a:endParaRPr lang="en-US" altLang="zh-C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98578" y="5837829"/>
            <a:ext cx="4620322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r">
              <a:buNone/>
              <a:defRPr lang="en-US" altLang="zh-CN" sz="1200" b="0" smtClean="0">
                <a:solidFill>
                  <a:srgbClr val="FFFFFF"/>
                </a:solidFill>
              </a:defRPr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Speaker name and title</a:t>
            </a:r>
            <a:endParaRPr lang="en-US" altLang="zh-C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60400" y="5837829"/>
            <a:ext cx="4201532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200" b="0" smtClean="0">
                <a:solidFill>
                  <a:srgbClr val="FFFFFF"/>
                </a:solidFill>
              </a:defRPr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OfficePLUS</a:t>
            </a:r>
            <a:endParaRPr lang="en-US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defTabSz="914400"/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EBAC152-C384-4126-A41C-02F34DED3069}" type="datetime1">
              <a:rPr lang="zh-CN" altLang="en-US" smtClean="0"/>
            </a:fld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11.xml"/><Relationship Id="rId2" Type="http://schemas.openxmlformats.org/officeDocument/2006/relationships/image" Target="../media/image11.png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13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.GIF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3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hemeOverride" Target="../theme/themeOverride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4" Type="http://schemas.openxmlformats.org/officeDocument/2006/relationships/image" Target="../media/image8.jpe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8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01" y="169682"/>
            <a:ext cx="7657390" cy="63584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67810" y="2762211"/>
            <a:ext cx="11656379" cy="1376362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芝士雪豹</a:t>
            </a:r>
            <a:br>
              <a:rPr lang="en-GB" altLang="zh-CN" sz="54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54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lang="zh-CN" altLang="en-US" sz="54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生成绘本项目开题报告</a:t>
            </a:r>
            <a:endParaRPr lang="zh-CN" altLang="en-US" sz="36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4641849" y="4376643"/>
            <a:ext cx="3248385" cy="535853"/>
          </a:xfrm>
          <a:prstGeom prst="roundRect">
            <a:avLst>
              <a:gd name="adj" fmla="val 50000"/>
            </a:avLst>
          </a:prstGeom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cs typeface="+mn-ea"/>
                <a:sym typeface="+mn-lt"/>
              </a:rPr>
              <a:t>《 </a:t>
            </a:r>
            <a:r>
              <a:rPr lang="zh-CN" altLang="en-US" sz="2800" dirty="0">
                <a:solidFill>
                  <a:srgbClr val="FFFFFF"/>
                </a:solidFill>
                <a:cs typeface="+mn-ea"/>
                <a:sym typeface="+mn-lt"/>
              </a:rPr>
              <a:t>月 亮 掉 下 了 </a:t>
            </a:r>
            <a:r>
              <a:rPr lang="en-US" altLang="zh-CN" sz="2800" dirty="0">
                <a:solidFill>
                  <a:srgbClr val="FFFFFF"/>
                </a:solidFill>
                <a:cs typeface="+mn-ea"/>
                <a:sym typeface="+mn-lt"/>
              </a:rPr>
              <a:t>》</a:t>
            </a:r>
            <a:endParaRPr lang="en-GB" altLang="zh-CN" sz="28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906606" y="5185202"/>
            <a:ext cx="5129251" cy="296271"/>
          </a:xfrm>
        </p:spPr>
        <p:txBody>
          <a:bodyPr>
            <a:noAutofit/>
          </a:bodyPr>
          <a:lstStyle/>
          <a:p>
            <a:r>
              <a:rPr lang="zh-CN" altLang="en-US" sz="2000" dirty="0">
                <a:cs typeface="+mn-ea"/>
                <a:sym typeface="+mn-lt"/>
              </a:rPr>
              <a:t>汇报人</a:t>
            </a:r>
            <a:r>
              <a:rPr lang="en-US" altLang="zh-CN" sz="2000" dirty="0">
                <a:cs typeface="+mn-ea"/>
                <a:sym typeface="+mn-lt"/>
              </a:rPr>
              <a:t>·</a:t>
            </a:r>
            <a:r>
              <a:rPr lang="zh-CN" altLang="en-US" sz="2000" dirty="0">
                <a:cs typeface="+mn-ea"/>
                <a:sym typeface="+mn-lt"/>
              </a:rPr>
              <a:t>：李佳雨</a:t>
            </a:r>
            <a:endParaRPr lang="en-GB" altLang="zh-CN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1478258" y="2685753"/>
            <a:ext cx="0" cy="169089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11455399" y="4449212"/>
            <a:ext cx="45719" cy="344169"/>
            <a:chOff x="11455399" y="4587419"/>
            <a:chExt cx="45719" cy="344169"/>
          </a:xfrm>
          <a:solidFill>
            <a:srgbClr val="FFFFFF"/>
          </a:solidFill>
        </p:grpSpPr>
        <p:sp>
          <p:nvSpPr>
            <p:cNvPr id="23" name="Oval 22"/>
            <p:cNvSpPr/>
            <p:nvPr/>
          </p:nvSpPr>
          <p:spPr>
            <a:xfrm>
              <a:off x="11455399" y="4587419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1455399" y="4736644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11455399" y="4885869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24068" y="3365716"/>
            <a:ext cx="5731164" cy="526762"/>
          </a:xfrm>
        </p:spPr>
        <p:txBody>
          <a:bodyPr anchor="ctr" anchorCtr="0"/>
          <a:lstStyle/>
          <a:p>
            <a:pPr algn="ctr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功能设计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224068" y="3892478"/>
            <a:ext cx="5731164" cy="526761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Made with Unity</a:t>
            </a:r>
            <a:endParaRPr lang="en-GB" altLang="zh-CN" dirty="0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24068" y="2528754"/>
            <a:ext cx="5731164" cy="8369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zh-CN" sz="44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03.</a:t>
            </a:r>
            <a:endParaRPr lang="en-GB" sz="44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924550" y="4331198"/>
            <a:ext cx="330200" cy="0"/>
          </a:xfrm>
          <a:prstGeom prst="line">
            <a:avLst/>
          </a:prstGeom>
          <a:ln w="12700" cap="rnd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/>
          <p:cNvSpPr/>
          <p:nvPr/>
        </p:nvSpPr>
        <p:spPr>
          <a:xfrm>
            <a:off x="4865310" y="2875871"/>
            <a:ext cx="2448678" cy="500183"/>
          </a:xfrm>
          <a:prstGeom prst="roundRect">
            <a:avLst>
              <a:gd name="adj" fmla="val 106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0" scaled="1"/>
            <a:tileRect/>
          </a:gradFill>
          <a:ln w="6055" cap="flat">
            <a:noFill/>
            <a:prstDash val="solid"/>
            <a:miter/>
          </a:ln>
        </p:spPr>
        <p:txBody>
          <a:bodyPr lIns="91440" tIns="45720" rIns="91440" bIns="45720" rtlCol="0" anchor="ctr">
            <a:noAutofit/>
          </a:bodyPr>
          <a:lstStyle/>
          <a:p>
            <a:pPr algn="ctr" defTabSz="913765">
              <a:lnSpc>
                <a:spcPct val="130000"/>
              </a:lnSpc>
            </a:pPr>
            <a:r>
              <a:rPr lang="zh-CN" altLang="en-US" b="1" dirty="0">
                <a:solidFill>
                  <a:srgbClr val="FFFFFF"/>
                </a:solidFill>
                <a:cs typeface="+mn-ea"/>
                <a:sym typeface="+mn-lt"/>
              </a:rPr>
              <a:t>绘本功能</a:t>
            </a:r>
            <a:endParaRPr lang="en-US" altLang="zh-CN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095999" y="3432069"/>
            <a:ext cx="0" cy="1135719"/>
          </a:xfrm>
          <a:prstGeom prst="line">
            <a:avLst/>
          </a:prstGeom>
          <a:noFill/>
          <a:ln>
            <a:solidFill>
              <a:schemeClr val="accent1"/>
            </a:solidFill>
            <a:headEnd type="oval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Rectangle 6"/>
          <p:cNvSpPr/>
          <p:nvPr/>
        </p:nvSpPr>
        <p:spPr>
          <a:xfrm>
            <a:off x="806449" y="5163358"/>
            <a:ext cx="3138076" cy="1170493"/>
          </a:xfrm>
          <a:prstGeom prst="rect">
            <a:avLst/>
          </a:prstGeom>
          <a:noFill/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80000" tIns="36000" rIns="180000" bIns="36000" numCol="1" spcCol="0" rtlCol="0" fromWordArt="0" anchor="ctr" anchorCtr="0" forceAA="0" compatLnSpc="1">
            <a:noAutofit/>
          </a:bodyPr>
          <a:lstStyle/>
          <a:p>
            <a:pPr defTabSz="913765">
              <a:lnSpc>
                <a:spcPct val="120000"/>
              </a:lnSpc>
            </a:pP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利用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ai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生成图片、配音、音效和音频，给孩子们带来全方位的视听享受。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356064" y="3983812"/>
            <a:ext cx="7467171" cy="0"/>
          </a:xfrm>
          <a:prstGeom prst="line">
            <a:avLst/>
          </a:prstGeom>
          <a:noFill/>
          <a:ln>
            <a:solidFill>
              <a:schemeClr val="accent1"/>
            </a:solidFill>
            <a:headEnd type="oval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75488" y="3999929"/>
            <a:ext cx="0" cy="567860"/>
          </a:xfrm>
          <a:prstGeom prst="line">
            <a:avLst/>
          </a:prstGeom>
          <a:noFill/>
          <a:ln>
            <a:solidFill>
              <a:schemeClr val="accent1"/>
            </a:solidFill>
            <a:headEnd type="oval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: Rounded Corners 9"/>
          <p:cNvSpPr/>
          <p:nvPr/>
        </p:nvSpPr>
        <p:spPr>
          <a:xfrm>
            <a:off x="1144425" y="4550401"/>
            <a:ext cx="2448678" cy="500183"/>
          </a:xfrm>
          <a:prstGeom prst="roundRect">
            <a:avLst>
              <a:gd name="adj" fmla="val 10600"/>
            </a:avLst>
          </a:prstGeom>
          <a:solidFill>
            <a:schemeClr val="tx2">
              <a:alpha val="15000"/>
            </a:schemeClr>
          </a:solidFill>
          <a:ln w="6055" cap="flat">
            <a:noFill/>
            <a:prstDash val="solid"/>
            <a:miter/>
          </a:ln>
        </p:spPr>
        <p:txBody>
          <a:bodyPr lIns="91440" tIns="45720" rIns="91440" bIns="45720" rtlCol="0" anchor="ctr">
            <a:noAutofit/>
          </a:bodyPr>
          <a:lstStyle/>
          <a:p>
            <a:pPr algn="ctr" defTabSz="913765">
              <a:lnSpc>
                <a:spcPct val="130000"/>
              </a:lnSpc>
            </a:pP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视听享受</a:t>
            </a:r>
            <a:endParaRPr lang="en-US" altLang="zh-CN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26961" y="4963607"/>
            <a:ext cx="3138076" cy="1170493"/>
          </a:xfrm>
          <a:prstGeom prst="rect">
            <a:avLst/>
          </a:prstGeom>
          <a:noFill/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80000" tIns="36000" rIns="180000" bIns="36000" numCol="1" spcCol="0" rtlCol="0" fromWordArt="0" anchor="ctr" anchorCtr="0" forceAA="0" compatLnSpc="1">
            <a:noAutofit/>
          </a:bodyPr>
          <a:lstStyle/>
          <a:p>
            <a:pPr defTabSz="913765">
              <a:lnSpc>
                <a:spcPct val="120000"/>
              </a:lnSpc>
            </a:pP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通过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unity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设计的交互游戏和动画，让孩子们在读故事的同时体验游戏和交互的乐趣。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Rectangle 11"/>
          <p:cNvSpPr/>
          <p:nvPr/>
        </p:nvSpPr>
        <p:spPr>
          <a:xfrm flipH="1">
            <a:off x="8247475" y="5050584"/>
            <a:ext cx="3138076" cy="1170493"/>
          </a:xfrm>
          <a:prstGeom prst="rect">
            <a:avLst/>
          </a:prstGeom>
          <a:noFill/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80000" tIns="36000" rIns="180000" bIns="36000" numCol="1" spcCol="0" rtlCol="0" fromWordArt="0" anchor="ctr" anchorCtr="0" forceAA="0" compatLnSpc="1">
            <a:noAutofit/>
          </a:bodyPr>
          <a:lstStyle/>
          <a:p>
            <a:pPr algn="ctr" defTabSz="913765">
              <a:lnSpc>
                <a:spcPct val="120000"/>
              </a:lnSpc>
            </a:pP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绘本故事让孩子们发散想象力，同时起到知识扩充的作用。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9816512" y="3999929"/>
            <a:ext cx="0" cy="567860"/>
          </a:xfrm>
          <a:prstGeom prst="line">
            <a:avLst/>
          </a:prstGeom>
          <a:noFill/>
          <a:ln>
            <a:solidFill>
              <a:schemeClr val="accent1"/>
            </a:solidFill>
            <a:headEnd type="oval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: Rounded Corners 13"/>
          <p:cNvSpPr/>
          <p:nvPr/>
        </p:nvSpPr>
        <p:spPr>
          <a:xfrm flipH="1">
            <a:off x="8592174" y="4567789"/>
            <a:ext cx="2448678" cy="500183"/>
          </a:xfrm>
          <a:prstGeom prst="roundRect">
            <a:avLst>
              <a:gd name="adj" fmla="val 10600"/>
            </a:avLst>
          </a:prstGeom>
          <a:solidFill>
            <a:schemeClr val="tx2">
              <a:alpha val="15000"/>
            </a:schemeClr>
          </a:solidFill>
          <a:ln w="6055" cap="flat">
            <a:noFill/>
            <a:prstDash val="solid"/>
            <a:miter/>
          </a:ln>
        </p:spPr>
        <p:txBody>
          <a:bodyPr lIns="91440" tIns="45720" rIns="91440" bIns="45720" rtlCol="0" anchor="ctr">
            <a:noAutofit/>
          </a:bodyPr>
          <a:lstStyle/>
          <a:p>
            <a:pPr algn="ctr" defTabSz="913765">
              <a:lnSpc>
                <a:spcPct val="130000"/>
              </a:lnSpc>
            </a:pP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故事性和科普性</a:t>
            </a:r>
            <a:endParaRPr lang="en-US" altLang="zh-CN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4871661" y="4567789"/>
            <a:ext cx="2448678" cy="500183"/>
          </a:xfrm>
          <a:prstGeom prst="roundRect">
            <a:avLst>
              <a:gd name="adj" fmla="val 10600"/>
            </a:avLst>
          </a:prstGeom>
          <a:solidFill>
            <a:schemeClr val="tx2">
              <a:alpha val="15000"/>
            </a:schemeClr>
          </a:solidFill>
          <a:ln w="6055" cap="flat">
            <a:noFill/>
            <a:prstDash val="solid"/>
            <a:miter/>
          </a:ln>
        </p:spPr>
        <p:txBody>
          <a:bodyPr lIns="91440" tIns="45720" rIns="91440" bIns="45720" rtlCol="0" anchor="ctr">
            <a:noAutofit/>
          </a:bodyPr>
          <a:lstStyle/>
          <a:p>
            <a:pPr algn="ctr" defTabSz="913765">
              <a:lnSpc>
                <a:spcPct val="130000"/>
              </a:lnSpc>
            </a:pPr>
            <a:r>
              <a:rPr lang="zh-CN" altLang="en-US" b="1" dirty="0">
                <a:cs typeface="+mn-ea"/>
                <a:sym typeface="+mn-lt"/>
              </a:rPr>
              <a:t>交互娱乐</a:t>
            </a:r>
            <a:endParaRPr lang="en-US" altLang="zh-CN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0400" y="885439"/>
            <a:ext cx="10858500" cy="834825"/>
          </a:xfrm>
          <a:prstGeom prst="rect">
            <a:avLst/>
          </a:prstGeom>
        </p:spPr>
        <p:txBody>
          <a:bodyPr wrap="square" anchor="b" anchorCtr="0">
            <a:noAutofit/>
          </a:bodyPr>
          <a:lstStyle/>
          <a:p>
            <a:pPr>
              <a:buSzPct val="25000"/>
            </a:pPr>
            <a:r>
              <a:rPr lang="en-US" altLang="zh-CN" sz="3200" b="1" dirty="0">
                <a:solidFill>
                  <a:schemeClr val="accent1"/>
                </a:solidFill>
                <a:cs typeface="+mn-ea"/>
                <a:sym typeface="+mn-lt"/>
              </a:rPr>
              <a:t>AI</a:t>
            </a:r>
            <a:r>
              <a:rPr lang="zh-CN" altLang="en-US" sz="3200" b="1" dirty="0">
                <a:solidFill>
                  <a:schemeClr val="accent1"/>
                </a:solidFill>
                <a:cs typeface="+mn-ea"/>
                <a:sym typeface="+mn-lt"/>
              </a:rPr>
              <a:t>儿童绘本</a:t>
            </a:r>
            <a:r>
              <a:rPr lang="zh-CN" altLang="en-US" sz="3200" b="1" dirty="0">
                <a:cs typeface="+mn-ea"/>
                <a:sym typeface="+mn-lt"/>
              </a:rPr>
              <a:t>的功能拆分</a:t>
            </a:r>
            <a:endParaRPr lang="en-US" altLang="zh-CN" sz="3200" b="1" dirty="0"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761625" y="562752"/>
            <a:ext cx="11270571" cy="5672948"/>
            <a:chOff x="808540" y="578273"/>
            <a:chExt cx="11270571" cy="5672948"/>
          </a:xfrm>
        </p:grpSpPr>
        <p:sp>
          <p:nvSpPr>
            <p:cNvPr id="5" name="Rectangle 4"/>
            <p:cNvSpPr/>
            <p:nvPr/>
          </p:nvSpPr>
          <p:spPr>
            <a:xfrm>
              <a:off x="808540" y="578273"/>
              <a:ext cx="2486378" cy="1077218"/>
            </a:xfrm>
            <a:prstGeom prst="rect">
              <a:avLst/>
            </a:prstGeom>
          </p:spPr>
          <p:txBody>
            <a:bodyPr wrap="square" anchor="b" anchorCtr="0">
              <a:spAutoFit/>
            </a:bodyPr>
            <a:lstStyle/>
            <a:p>
              <a:pPr>
                <a:buSzPct val="25000"/>
              </a:pPr>
              <a:r>
                <a:rPr lang="zh-CN" altLang="en-US" sz="3200" b="1" dirty="0">
                  <a:cs typeface="+mn-ea"/>
                  <a:sym typeface="+mn-lt"/>
                </a:rPr>
                <a:t>绘本最终要</a:t>
              </a: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实现的功能</a:t>
              </a:r>
              <a:endParaRPr lang="en-US" altLang="zh-CN" sz="32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74377" y="2176545"/>
              <a:ext cx="3076734" cy="25359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1.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允许玩家实时按键操作来改变播放的画面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en-US" altLang="zh-CN" dirty="0">
                  <a:cs typeface="+mn-ea"/>
                  <a:sym typeface="+mn-lt"/>
                </a:rPr>
                <a:t>2.</a:t>
              </a:r>
              <a:r>
                <a:rPr lang="zh-CN" altLang="en-US" dirty="0">
                  <a:cs typeface="+mn-ea"/>
                  <a:sym typeface="+mn-lt"/>
                </a:rPr>
                <a:t>交互过程中视角的可移动。</a:t>
              </a:r>
              <a:r>
                <a:rPr lang="en-US" altLang="zh-CN" dirty="0">
                  <a:cs typeface="+mn-ea"/>
                  <a:sym typeface="+mn-lt"/>
                </a:rPr>
                <a:t>3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.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实时逐句展示文字旁白和配音音效。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4.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交互动画和游戏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graphicFrame>
          <p:nvGraphicFramePr>
            <p:cNvPr id="7" name="Chart 6"/>
            <p:cNvGraphicFramePr/>
            <p:nvPr/>
          </p:nvGraphicFramePr>
          <p:xfrm>
            <a:off x="3951111" y="1305145"/>
            <a:ext cx="8128000" cy="49460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4944" t="2489" r="1206" b="10120"/>
          <a:stretch>
            <a:fillRect/>
          </a:stretch>
        </p:blipFill>
        <p:spPr>
          <a:xfrm>
            <a:off x="4034672" y="668340"/>
            <a:ext cx="7729415" cy="4900036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24068" y="3365716"/>
            <a:ext cx="5731164" cy="526762"/>
          </a:xfrm>
        </p:spPr>
        <p:txBody>
          <a:bodyPr anchor="ctr" anchorCtr="0"/>
          <a:lstStyle/>
          <a:p>
            <a:pPr algn="ctr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技术路线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224068" y="3892478"/>
            <a:ext cx="5731164" cy="526761"/>
          </a:xfrm>
        </p:spPr>
        <p:txBody>
          <a:bodyPr>
            <a:normAutofit/>
          </a:bodyPr>
          <a:lstStyle/>
          <a:p>
            <a:pPr algn="ctr"/>
            <a:endParaRPr lang="en-GB" altLang="zh-CN" dirty="0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24068" y="2528754"/>
            <a:ext cx="5731164" cy="8369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zh-CN" sz="44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04.</a:t>
            </a:r>
            <a:endParaRPr lang="en-GB" sz="44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924550" y="4331198"/>
            <a:ext cx="330200" cy="0"/>
          </a:xfrm>
          <a:prstGeom prst="line">
            <a:avLst/>
          </a:prstGeom>
          <a:ln w="12700" cap="rnd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组内分工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41683" y="1859340"/>
            <a:ext cx="51658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场景：主要和美术和音效对接，负责场景的搭建、渲染和控制以及音效音乐的播放，如果有交互式触发的需要和交互的程序对接。</a:t>
            </a:r>
            <a:endParaRPr lang="en-US" altLang="zh-CN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341683" y="3851348"/>
            <a:ext cx="47479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交互：负责交互的部分，主要考虑玩家如何进行游玩，游戏性主要靠这个，主要的对话功能已经完成，可以进行完善和修改。</a:t>
            </a:r>
            <a:endParaRPr lang="zh-CN" altLang="en-US" sz="2400" dirty="0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173798" y="1928827"/>
            <a:ext cx="2780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负责人：</a:t>
            </a:r>
            <a:endParaRPr lang="en-US" altLang="zh-CN" sz="2400" dirty="0"/>
          </a:p>
          <a:p>
            <a:r>
              <a:rPr lang="zh-CN" altLang="en-US" sz="2400" dirty="0"/>
              <a:t>李佳雨 </a:t>
            </a:r>
            <a:r>
              <a:rPr lang="en-US" altLang="zh-CN" sz="2400" dirty="0"/>
              <a:t> </a:t>
            </a:r>
            <a:r>
              <a:rPr lang="zh-CN" altLang="en-US" sz="2400" dirty="0"/>
              <a:t>于士林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7173798" y="3943680"/>
            <a:ext cx="3289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负责人：</a:t>
            </a:r>
            <a:endParaRPr lang="en-US" altLang="zh-CN" sz="2400" dirty="0"/>
          </a:p>
          <a:p>
            <a:r>
              <a:rPr lang="zh-CN" altLang="en-US" sz="2400" dirty="0"/>
              <a:t>马鑫 蔡欣琪</a:t>
            </a:r>
            <a:r>
              <a:rPr lang="en-US" altLang="zh-CN" sz="2400" dirty="0"/>
              <a:t> </a:t>
            </a:r>
            <a:r>
              <a:rPr lang="zh-CN" altLang="en-US" sz="2400" dirty="0"/>
              <a:t>庄昀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57966" y="929947"/>
            <a:ext cx="4164243" cy="1948331"/>
            <a:chOff x="2492016" y="4122253"/>
            <a:chExt cx="2235664" cy="1948331"/>
          </a:xfrm>
        </p:grpSpPr>
        <p:sp>
          <p:nvSpPr>
            <p:cNvPr id="32" name="Rectangle 31"/>
            <p:cNvSpPr/>
            <p:nvPr/>
          </p:nvSpPr>
          <p:spPr>
            <a:xfrm>
              <a:off x="2492017" y="4807701"/>
              <a:ext cx="2235663" cy="12628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Sprite</a:t>
              </a:r>
              <a:r>
                <a:rPr kumimoji="1"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精灵图片和</a:t>
              </a:r>
              <a:r>
                <a:rPr kumimoji="1"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3</a:t>
              </a:r>
              <a:r>
                <a:rPr kumimoji="1"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维建模配合，组成观感良好的游戏场景。在</a:t>
              </a:r>
              <a:r>
                <a:rPr kumimoji="1"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unity</a:t>
              </a:r>
              <a:r>
                <a:rPr kumimoji="1"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中搭建前后景别，实现景深的效果。</a:t>
              </a:r>
              <a:endParaRPr kumimoji="1"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92016" y="4122253"/>
              <a:ext cx="2235663" cy="6797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b" anchorCtr="0">
              <a:spAutoFit/>
            </a:bodyPr>
            <a:lstStyle/>
            <a:p>
              <a:r>
                <a:rPr kumimoji="1" lang="en-US" altLang="zh-CN" sz="3000" b="1" dirty="0">
                  <a:solidFill>
                    <a:schemeClr val="tx1"/>
                  </a:solidFill>
                  <a:cs typeface="+mn-ea"/>
                  <a:sym typeface="+mn-lt"/>
                </a:rPr>
                <a:t>2D</a:t>
              </a:r>
              <a:r>
                <a:rPr kumimoji="1" lang="zh-CN" altLang="en-US" sz="3000" b="1" dirty="0">
                  <a:solidFill>
                    <a:schemeClr val="tx1"/>
                  </a:solidFill>
                  <a:cs typeface="+mn-ea"/>
                  <a:sym typeface="+mn-lt"/>
                </a:rPr>
                <a:t>和</a:t>
              </a:r>
              <a:r>
                <a:rPr kumimoji="1" lang="en-US" altLang="zh-CN" sz="3000" b="1" dirty="0">
                  <a:solidFill>
                    <a:schemeClr val="tx1"/>
                  </a:solidFill>
                  <a:cs typeface="+mn-ea"/>
                  <a:sym typeface="+mn-lt"/>
                </a:rPr>
                <a:t>3D</a:t>
              </a:r>
              <a:r>
                <a:rPr kumimoji="1" lang="zh-CN" altLang="en-US" sz="3000" b="1" dirty="0">
                  <a:solidFill>
                    <a:schemeClr val="accent1"/>
                  </a:solidFill>
                  <a:cs typeface="+mn-ea"/>
                  <a:sym typeface="+mn-lt"/>
                </a:rPr>
                <a:t>相结合</a:t>
              </a:r>
              <a:endParaRPr kumimoji="1" lang="en-US" altLang="zh-CN" sz="30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6" name="Graphic 5" descr="前引号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0676" y="871390"/>
            <a:ext cx="914400" cy="914400"/>
          </a:xfrm>
          <a:prstGeom prst="rect">
            <a:avLst/>
          </a:prstGeom>
        </p:spPr>
      </p:pic>
      <p:sp>
        <p:nvSpPr>
          <p:cNvPr id="27" name="Rectangle: Rounded Corners 26"/>
          <p:cNvSpPr/>
          <p:nvPr/>
        </p:nvSpPr>
        <p:spPr>
          <a:xfrm>
            <a:off x="6695717" y="3332317"/>
            <a:ext cx="4795861" cy="1288075"/>
          </a:xfrm>
          <a:prstGeom prst="roundRect">
            <a:avLst>
              <a:gd name="adj" fmla="val 10000"/>
            </a:avLst>
          </a:prstGeom>
          <a:solidFill>
            <a:schemeClr val="tx1">
              <a:lumMod val="25000"/>
              <a:lumOff val="75000"/>
              <a:alpha val="2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960380" y="3384517"/>
            <a:ext cx="4266534" cy="464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b" anchorCtr="0">
            <a:spAutoFit/>
          </a:bodyPr>
          <a:lstStyle/>
          <a:p>
            <a:r>
              <a:rPr kumimoji="1" lang="zh-CN" altLang="en-US" sz="1600" b="1" dirty="0">
                <a:solidFill>
                  <a:schemeClr val="tx1"/>
                </a:solidFill>
                <a:cs typeface="+mn-ea"/>
                <a:sym typeface="+mn-lt"/>
              </a:rPr>
              <a:t>预期的游戏效果</a:t>
            </a:r>
            <a:endParaRPr kumimoji="1" lang="en-US" altLang="zh-CN" sz="16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13823" y="3475207"/>
            <a:ext cx="540000" cy="54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0" scaled="1"/>
            <a:tileRect/>
          </a:gradFill>
          <a:ln w="6055" cap="flat">
            <a:noFill/>
            <a:prstDash val="solid"/>
            <a:miter/>
          </a:ln>
        </p:spPr>
        <p:txBody>
          <a:bodyPr lIns="91440" tIns="45720" rIns="91440" bIns="45720" rtlCol="0" anchor="ctr">
            <a:noAutofit/>
          </a:bodyPr>
          <a:lstStyle>
            <a:defPPr>
              <a:defRPr lang="zh-CN"/>
            </a:defPPr>
            <a:lvl1pPr algn="ctr" defTabSz="913765">
              <a:lnSpc>
                <a:spcPct val="130000"/>
              </a:lnSpc>
              <a:defRPr b="1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1400" dirty="0">
                <a:cs typeface="+mn-ea"/>
                <a:sym typeface="+mn-lt"/>
              </a:rPr>
              <a:t>03</a:t>
            </a:r>
            <a:endParaRPr lang="zh-CN" altLang="en-US" sz="1400" dirty="0">
              <a:cs typeface="+mn-ea"/>
              <a:sym typeface="+mn-l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6142602" y="4333139"/>
            <a:ext cx="0" cy="2524861"/>
          </a:xfrm>
          <a:prstGeom prst="line">
            <a:avLst/>
          </a:prstGeom>
          <a:ln w="25400"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/>
          <p:cNvSpPr/>
          <p:nvPr/>
        </p:nvSpPr>
        <p:spPr>
          <a:xfrm flipH="1">
            <a:off x="769926" y="2683186"/>
            <a:ext cx="4795861" cy="1288075"/>
          </a:xfrm>
          <a:prstGeom prst="roundRect">
            <a:avLst>
              <a:gd name="adj" fmla="val 10000"/>
            </a:avLst>
          </a:prstGeom>
          <a:solidFill>
            <a:schemeClr val="tx1">
              <a:lumMod val="25000"/>
              <a:lumOff val="75000"/>
              <a:alpha val="2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Rectangle 22"/>
          <p:cNvSpPr/>
          <p:nvPr/>
        </p:nvSpPr>
        <p:spPr>
          <a:xfrm flipH="1">
            <a:off x="985926" y="2859561"/>
            <a:ext cx="4266534" cy="464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b" anchorCtr="0">
            <a:spAutoFit/>
          </a:bodyPr>
          <a:lstStyle/>
          <a:p>
            <a:r>
              <a:rPr kumimoji="1" lang="zh-CN" altLang="en-US" sz="1600" b="1" dirty="0">
                <a:solidFill>
                  <a:schemeClr val="tx1"/>
                </a:solidFill>
                <a:cs typeface="+mn-ea"/>
                <a:sym typeface="+mn-lt"/>
              </a:rPr>
              <a:t>在</a:t>
            </a:r>
            <a:r>
              <a:rPr kumimoji="1" lang="en-US" altLang="zh-CN" sz="1600" b="1" dirty="0">
                <a:solidFill>
                  <a:schemeClr val="tx1"/>
                </a:solidFill>
                <a:cs typeface="+mn-ea"/>
                <a:sym typeface="+mn-lt"/>
              </a:rPr>
              <a:t>Unity</a:t>
            </a:r>
            <a:r>
              <a:rPr kumimoji="1" lang="zh-CN" altLang="en-US" sz="1600" b="1" dirty="0">
                <a:solidFill>
                  <a:schemeClr val="tx1"/>
                </a:solidFill>
                <a:cs typeface="+mn-ea"/>
                <a:sym typeface="+mn-lt"/>
              </a:rPr>
              <a:t>中配置合适的着色器</a:t>
            </a:r>
            <a:endParaRPr kumimoji="1" lang="en-US" altLang="zh-CN" sz="16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 flipH="1">
            <a:off x="5295789" y="3057223"/>
            <a:ext cx="540000" cy="54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10800000" scaled="1"/>
            <a:tileRect/>
          </a:gradFill>
          <a:ln w="6055" cap="flat">
            <a:noFill/>
            <a:prstDash val="solid"/>
            <a:miter/>
          </a:ln>
        </p:spPr>
        <p:txBody>
          <a:bodyPr lIns="91440" tIns="45720" rIns="91440" bIns="45720" rtlCol="0" anchor="ctr">
            <a:noAutofit/>
          </a:bodyPr>
          <a:lstStyle>
            <a:defPPr>
              <a:defRPr lang="zh-CN"/>
            </a:defPPr>
            <a:lvl1pPr algn="ctr" defTabSz="913765">
              <a:lnSpc>
                <a:spcPct val="130000"/>
              </a:lnSpc>
              <a:defRPr b="1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1400" dirty="0">
                <a:cs typeface="+mn-ea"/>
                <a:sym typeface="+mn-lt"/>
              </a:rPr>
              <a:t>02</a:t>
            </a:r>
            <a:endParaRPr lang="zh-CN" altLang="en-US" sz="1400" dirty="0">
              <a:cs typeface="+mn-ea"/>
              <a:sym typeface="+mn-lt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6142602" y="3332317"/>
            <a:ext cx="0" cy="1365780"/>
          </a:xfrm>
          <a:prstGeom prst="line">
            <a:avLst/>
          </a:prstGeom>
          <a:ln w="25400"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/>
          <p:cNvSpPr/>
          <p:nvPr/>
        </p:nvSpPr>
        <p:spPr>
          <a:xfrm>
            <a:off x="6723039" y="1281797"/>
            <a:ext cx="4795861" cy="1288075"/>
          </a:xfrm>
          <a:prstGeom prst="roundRect">
            <a:avLst>
              <a:gd name="adj" fmla="val 10000"/>
            </a:avLst>
          </a:prstGeom>
          <a:solidFill>
            <a:schemeClr val="tx1">
              <a:lumMod val="25000"/>
              <a:lumOff val="75000"/>
              <a:alpha val="2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36366" y="1458172"/>
            <a:ext cx="4266534" cy="464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b" anchorCtr="0">
            <a:spAutoFit/>
          </a:bodyPr>
          <a:lstStyle/>
          <a:p>
            <a:r>
              <a:rPr kumimoji="1" lang="zh-CN" altLang="en-US" sz="1600" b="1" dirty="0">
                <a:solidFill>
                  <a:schemeClr val="tx1"/>
                </a:solidFill>
                <a:cs typeface="+mn-ea"/>
                <a:sym typeface="+mn-lt"/>
              </a:rPr>
              <a:t>使用建模软件生产模型</a:t>
            </a:r>
            <a:endParaRPr kumimoji="1" lang="en-US" altLang="zh-CN" sz="16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53037" y="1655834"/>
            <a:ext cx="540000" cy="54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0" scaled="1"/>
            <a:tileRect/>
          </a:gradFill>
          <a:ln w="6055" cap="flat">
            <a:noFill/>
            <a:prstDash val="solid"/>
            <a:miter/>
          </a:ln>
        </p:spPr>
        <p:txBody>
          <a:bodyPr lIns="91440" tIns="45720" rIns="91440" bIns="45720" rtlCol="0" anchor="ctr">
            <a:noAutofit/>
          </a:bodyPr>
          <a:lstStyle>
            <a:defPPr>
              <a:defRPr lang="zh-CN"/>
            </a:defPPr>
            <a:lvl1pPr algn="ctr" defTabSz="913765">
              <a:lnSpc>
                <a:spcPct val="130000"/>
              </a:lnSpc>
              <a:defRPr b="1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1400" dirty="0">
                <a:cs typeface="+mn-ea"/>
                <a:sym typeface="+mn-lt"/>
              </a:rPr>
              <a:t>01</a:t>
            </a:r>
            <a:endParaRPr lang="zh-CN" altLang="en-US" sz="1400" dirty="0">
              <a:cs typeface="+mn-ea"/>
              <a:sym typeface="+mn-lt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146224" y="1930928"/>
            <a:ext cx="0" cy="1365780"/>
          </a:xfrm>
          <a:prstGeom prst="line">
            <a:avLst/>
          </a:prstGeom>
          <a:ln w="25400"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30760" t="64192" r="53552" b="29834"/>
          <a:stretch>
            <a:fillRect/>
          </a:stretch>
        </p:blipFill>
        <p:spPr>
          <a:xfrm>
            <a:off x="7161712" y="1930928"/>
            <a:ext cx="3863873" cy="8274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l="2838" t="4401" r="34346" b="6111"/>
          <a:stretch>
            <a:fillRect/>
          </a:stretch>
        </p:blipFill>
        <p:spPr>
          <a:xfrm>
            <a:off x="761384" y="3409583"/>
            <a:ext cx="4318403" cy="3460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876" y="3848848"/>
            <a:ext cx="3961505" cy="284677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摄像机视角切换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94" y="1335589"/>
            <a:ext cx="6996256" cy="418682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15250" y="2048510"/>
            <a:ext cx="4291330" cy="3121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ts val="2560"/>
              </a:lnSpc>
            </a:pPr>
            <a:r>
              <a:rPr lang="zh-CN" altLang="en-US" sz="2000"/>
              <a:t>目前已实现功能有：通过控制背景图片的移动，达到摄像机在平移和旋转的视觉效果。</a:t>
            </a:r>
            <a:endParaRPr lang="zh-CN" altLang="en-US" sz="2000"/>
          </a:p>
          <a:p>
            <a:pPr indent="0" fontAlgn="auto">
              <a:lnSpc>
                <a:spcPts val="2560"/>
              </a:lnSpc>
            </a:pPr>
            <a:r>
              <a:rPr lang="zh-CN" altLang="en-US" sz="2000"/>
              <a:t>目前预计达到的效果：实现摄像机能够进行自由移动和旋转，能够充分展示</a:t>
            </a:r>
            <a:r>
              <a:rPr lang="en-US" altLang="zh-CN" sz="2000"/>
              <a:t>2D+3D</a:t>
            </a:r>
            <a:r>
              <a:rPr lang="zh-CN" altLang="en-US" sz="2000"/>
              <a:t>的美术效果，并能在一定程度上提升玩家在游戏中的沉浸感，为剧情推进进行服务。</a:t>
            </a:r>
            <a:endParaRPr lang="zh-CN" altLang="en-US"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对话系统及</a:t>
            </a:r>
            <a:r>
              <a:rPr lang="en-US" altLang="zh-CN" dirty="0"/>
              <a:t>UI</a:t>
            </a:r>
            <a:r>
              <a:rPr dirty="0"/>
              <a:t>制作</a:t>
            </a:r>
            <a:endParaRPr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C:/Users/lenovo/Pictures/Screenshots/屏幕截图 2024-09-17 232212.png屏幕截图 2024-09-17 232212"/>
          <p:cNvPicPr>
            <a:picLocks noChangeAspect="1"/>
          </p:cNvPicPr>
          <p:nvPr/>
        </p:nvPicPr>
        <p:blipFill>
          <a:blip r:embed="rId1"/>
          <a:srcRect t="2127" b="2127"/>
          <a:stretch>
            <a:fillRect/>
          </a:stretch>
        </p:blipFill>
        <p:spPr>
          <a:xfrm>
            <a:off x="441494" y="1335589"/>
            <a:ext cx="6996256" cy="418682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15250" y="1335405"/>
            <a:ext cx="4291330" cy="3121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ts val="2560"/>
              </a:lnSpc>
            </a:pPr>
            <a:r>
              <a:rPr lang="zh-CN" altLang="en-US" sz="2000"/>
              <a:t>目前已实现功能有：对话系统能够根据玩家的点击呈现文字内容，如果在文字尚在呈现过程中进行点击，则会加速文字的呈现。并额外制作了暂停界面，目前只具备回到游戏、调节音量和退出的功能。</a:t>
            </a:r>
            <a:endParaRPr lang="zh-CN" altLang="en-US" sz="2000"/>
          </a:p>
          <a:p>
            <a:pPr indent="0" fontAlgn="auto">
              <a:lnSpc>
                <a:spcPts val="2560"/>
              </a:lnSpc>
            </a:pPr>
            <a:r>
              <a:rPr lang="zh-CN" altLang="en-US" sz="2000"/>
              <a:t>目前预计达到的效果：</a:t>
            </a:r>
            <a:r>
              <a:rPr lang="zh-CN" sz="2000"/>
              <a:t>对话系统能够进一步完善，达到配合角色出场以及配音播放的功能。增加更多的</a:t>
            </a:r>
            <a:r>
              <a:rPr lang="en-US" altLang="zh-CN" sz="2000"/>
              <a:t>UI</a:t>
            </a:r>
            <a:r>
              <a:rPr lang="zh-CN" altLang="en-US" sz="2000"/>
              <a:t>设计，提升游戏体验，并为绘本赋予可选择功能，增加交互性，并为开拓新模式提供可能。</a:t>
            </a:r>
            <a:endParaRPr lang="zh-CN" altLang="en-US"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动画系统与粒子效果</a:t>
            </a:r>
            <a:endParaRPr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C:/Users/lenovo/Pictures/Screenshots/屏幕截图 2024-09-17 233138.png屏幕截图 2024-09-17 233138"/>
          <p:cNvPicPr>
            <a:picLocks noChangeAspect="1"/>
          </p:cNvPicPr>
          <p:nvPr/>
        </p:nvPicPr>
        <p:blipFill>
          <a:blip r:embed="rId1"/>
          <a:srcRect t="2127" b="2127"/>
          <a:stretch>
            <a:fillRect/>
          </a:stretch>
        </p:blipFill>
        <p:spPr>
          <a:xfrm>
            <a:off x="441494" y="1335589"/>
            <a:ext cx="6996256" cy="418682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15250" y="1335405"/>
            <a:ext cx="4291330" cy="3121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ts val="2560"/>
              </a:lnSpc>
            </a:pPr>
            <a:r>
              <a:rPr lang="zh-CN" sz="2000"/>
              <a:t>目前尚未对动画系统及粒子效果进行开发应用。在绘本能够确保正常运行的条件下，为丰富绘本的视觉效果，除了</a:t>
            </a:r>
            <a:r>
              <a:rPr lang="en-US" altLang="zh-CN" sz="2000"/>
              <a:t>2D+3D</a:t>
            </a:r>
            <a:r>
              <a:rPr lang="zh-CN" altLang="en-US" sz="2000"/>
              <a:t>的美术路线外，也准备尝试为背景和场景增添粒子效果，为角色等增添动画效果等方式。</a:t>
            </a:r>
            <a:endParaRPr lang="zh-CN" altLang="en-US" sz="2000"/>
          </a:p>
        </p:txBody>
      </p:sp>
      <p:pic>
        <p:nvPicPr>
          <p:cNvPr id="6" name="图片 5" descr="22699224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235" y="3429000"/>
            <a:ext cx="3716655" cy="28803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altLang="zh-CN" dirty="0">
                <a:latin typeface="+mn-lt"/>
                <a:ea typeface="+mn-ea"/>
                <a:cs typeface="+mn-ea"/>
                <a:sym typeface="+mn-lt"/>
              </a:rPr>
              <a:t>Thank you for </a:t>
            </a:r>
            <a:endParaRPr lang="en-GB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GB" altLang="zh-CN" dirty="0">
                <a:latin typeface="+mn-lt"/>
                <a:ea typeface="+mn-ea"/>
                <a:cs typeface="+mn-ea"/>
                <a:sym typeface="+mn-lt"/>
              </a:rPr>
              <a:t>watching.</a:t>
            </a:r>
            <a:endParaRPr lang="en-GB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altLang="zh-CN" dirty="0">
                <a:cs typeface="+mn-ea"/>
                <a:sym typeface="+mn-lt"/>
              </a:rPr>
              <a:t>Speaker name and title</a:t>
            </a:r>
            <a:endParaRPr lang="en-GB" altLang="zh-CN" dirty="0">
              <a:cs typeface="+mn-ea"/>
              <a:sym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altLang="zh-CN" dirty="0">
                <a:cs typeface="+mn-ea"/>
                <a:sym typeface="+mn-lt"/>
              </a:rPr>
              <a:t>OfficePLUS</a:t>
            </a:r>
            <a:endParaRPr lang="en-GB" altLang="zh-CN" dirty="0"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34366" y="1130300"/>
            <a:ext cx="11102021" cy="4588301"/>
            <a:chOff x="634366" y="1130300"/>
            <a:chExt cx="11102021" cy="4588301"/>
          </a:xfrm>
        </p:grpSpPr>
        <p:grpSp>
          <p:nvGrpSpPr>
            <p:cNvPr id="5" name="Group 4"/>
            <p:cNvGrpSpPr/>
            <p:nvPr/>
          </p:nvGrpSpPr>
          <p:grpSpPr>
            <a:xfrm>
              <a:off x="658813" y="3620714"/>
              <a:ext cx="2139949" cy="2097887"/>
              <a:chOff x="660400" y="3593972"/>
              <a:chExt cx="2139949" cy="2097887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765810" y="3593972"/>
                <a:ext cx="69639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>
                  <a:buSzPct val="25000"/>
                </a:pPr>
                <a:r>
                  <a:rPr lang="en-US" altLang="zh-CN" sz="2800" b="1" dirty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cs typeface="+mn-ea"/>
                    <a:sym typeface="+mn-lt"/>
                  </a:rPr>
                  <a:t>01.</a:t>
                </a:r>
                <a:endParaRPr lang="en-US" altLang="zh-CN" sz="2800" b="1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0"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60400" y="4685206"/>
                <a:ext cx="205994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>
                  <a:buSzPct val="25000"/>
                </a:pPr>
                <a:r>
                  <a:rPr lang="zh-CN" altLang="en-US" sz="3200" b="1" dirty="0">
                    <a:cs typeface="+mn-ea"/>
                    <a:sym typeface="+mn-lt"/>
                  </a:rPr>
                  <a:t>项目背景</a:t>
                </a:r>
                <a:endParaRPr lang="en-US" altLang="zh-CN" sz="3200" b="1" dirty="0">
                  <a:cs typeface="+mn-ea"/>
                  <a:sym typeface="+mn-lt"/>
                </a:endParaRPr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765810" y="5360670"/>
                <a:ext cx="173736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660400" y="5417489"/>
                <a:ext cx="2139949" cy="2743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638021" y="3620714"/>
              <a:ext cx="2139949" cy="2097887"/>
              <a:chOff x="660400" y="3593972"/>
              <a:chExt cx="2139949" cy="2097887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765810" y="3593972"/>
                <a:ext cx="69639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>
                  <a:buSzPct val="25000"/>
                </a:pPr>
                <a:r>
                  <a:rPr lang="en-US" altLang="zh-CN" sz="2800" b="1" dirty="0"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60000">
                          <a:schemeClr val="accent2"/>
                        </a:gs>
                      </a:gsLst>
                      <a:lin ang="2700000" scaled="0"/>
                    </a:gradFill>
                    <a:cs typeface="+mn-ea"/>
                    <a:sym typeface="+mn-lt"/>
                  </a:rPr>
                  <a:t>02.</a:t>
                </a:r>
                <a:endParaRPr lang="en-US" altLang="zh-CN" sz="2800" b="1" dirty="0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60400" y="4438985"/>
                <a:ext cx="2059940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>
                  <a:buSzPct val="25000"/>
                </a:pPr>
                <a:r>
                  <a:rPr lang="zh-CN" altLang="en-US" sz="3200" b="1" dirty="0">
                    <a:cs typeface="+mn-ea"/>
                    <a:sym typeface="+mn-lt"/>
                  </a:rPr>
                  <a:t>产品和用户调研</a:t>
                </a:r>
                <a:endParaRPr lang="en-US" altLang="zh-CN" sz="3200" b="1" dirty="0">
                  <a:cs typeface="+mn-ea"/>
                  <a:sym typeface="+mn-lt"/>
                </a:endParaRP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765810" y="5360670"/>
                <a:ext cx="173736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660400" y="5417489"/>
                <a:ext cx="2139949" cy="2743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617229" y="3620714"/>
              <a:ext cx="2139949" cy="2097887"/>
              <a:chOff x="660400" y="3593972"/>
              <a:chExt cx="2139949" cy="2097887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765810" y="3593972"/>
                <a:ext cx="69639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>
                  <a:buSzPct val="25000"/>
                </a:pPr>
                <a:r>
                  <a:rPr lang="en-US" altLang="zh-CN" sz="2800" b="1" dirty="0">
                    <a:gradFill>
                      <a:gsLst>
                        <a:gs pos="0">
                          <a:schemeClr val="accent3">
                            <a:lumMod val="60000"/>
                            <a:lumOff val="40000"/>
                          </a:schemeClr>
                        </a:gs>
                        <a:gs pos="60000">
                          <a:schemeClr val="accent3"/>
                        </a:gs>
                      </a:gsLst>
                      <a:lin ang="2700000" scaled="0"/>
                    </a:gradFill>
                    <a:cs typeface="+mn-ea"/>
                    <a:sym typeface="+mn-lt"/>
                  </a:rPr>
                  <a:t>03.</a:t>
                </a:r>
                <a:endParaRPr lang="en-US" altLang="zh-CN" sz="2800" b="1" dirty="0">
                  <a:gradFill>
                    <a:gsLst>
                      <a:gs pos="0">
                        <a:schemeClr val="accent3">
                          <a:lumMod val="60000"/>
                          <a:lumOff val="40000"/>
                        </a:schemeClr>
                      </a:gs>
                      <a:gs pos="60000">
                        <a:schemeClr val="accent3"/>
                      </a:gs>
                    </a:gsLst>
                    <a:lin ang="2700000" scaled="0"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60400" y="4685206"/>
                <a:ext cx="205994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>
                  <a:buSzPct val="25000"/>
                </a:pPr>
                <a:r>
                  <a:rPr lang="zh-CN" altLang="en-US" sz="3200" b="1" dirty="0">
                    <a:cs typeface="+mn-ea"/>
                    <a:sym typeface="+mn-lt"/>
                  </a:rPr>
                  <a:t>功能设计</a:t>
                </a:r>
                <a:endParaRPr lang="en-US" altLang="zh-CN" sz="3200" b="1" dirty="0">
                  <a:cs typeface="+mn-ea"/>
                  <a:sym typeface="+mn-lt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765810" y="5360670"/>
                <a:ext cx="173736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660400" y="5417489"/>
                <a:ext cx="2139949" cy="2743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lang="en-US" sz="900" dirty="0">
                    <a:cs typeface="+mn-ea"/>
                    <a:sym typeface="+mn-lt"/>
                  </a:rPr>
                  <a:t>.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9596438" y="3620714"/>
              <a:ext cx="2139949" cy="2097887"/>
              <a:chOff x="660400" y="3593972"/>
              <a:chExt cx="2139949" cy="2097887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65810" y="3593972"/>
                <a:ext cx="69639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>
                  <a:buSzPct val="25000"/>
                </a:pPr>
                <a:r>
                  <a:rPr lang="en-US" altLang="zh-CN" sz="2800" b="1" dirty="0">
                    <a:gradFill>
                      <a:gsLst>
                        <a:gs pos="0">
                          <a:schemeClr val="accent4">
                            <a:lumMod val="60000"/>
                            <a:lumOff val="40000"/>
                          </a:schemeClr>
                        </a:gs>
                        <a:gs pos="60000">
                          <a:schemeClr val="accent4"/>
                        </a:gs>
                      </a:gsLst>
                      <a:lin ang="2700000" scaled="0"/>
                    </a:gradFill>
                    <a:cs typeface="+mn-ea"/>
                    <a:sym typeface="+mn-lt"/>
                  </a:rPr>
                  <a:t>04.</a:t>
                </a:r>
                <a:endParaRPr lang="en-US" altLang="zh-CN" sz="2800" b="1" dirty="0">
                  <a:gradFill>
                    <a:gsLst>
                      <a:gs pos="0">
                        <a:schemeClr val="accent4">
                          <a:lumMod val="60000"/>
                          <a:lumOff val="40000"/>
                        </a:schemeClr>
                      </a:gs>
                      <a:gs pos="60000">
                        <a:schemeClr val="accent4"/>
                      </a:gs>
                    </a:gsLst>
                    <a:lin ang="2700000" scaled="0"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60400" y="4685206"/>
                <a:ext cx="205994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>
                  <a:buSzPct val="25000"/>
                </a:pPr>
                <a:r>
                  <a:rPr lang="zh-CN" altLang="en-US" sz="3200" b="1" dirty="0">
                    <a:cs typeface="+mn-ea"/>
                    <a:sym typeface="+mn-lt"/>
                  </a:rPr>
                  <a:t>技术路线</a:t>
                </a:r>
                <a:endParaRPr lang="en-US" altLang="zh-CN" sz="3200" b="1" dirty="0">
                  <a:cs typeface="+mn-ea"/>
                  <a:sym typeface="+mn-lt"/>
                </a:endParaRPr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765810" y="5360670"/>
                <a:ext cx="173736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660400" y="5417489"/>
                <a:ext cx="2139949" cy="2743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lang="en-US" sz="900" dirty="0">
                    <a:cs typeface="+mn-ea"/>
                    <a:sym typeface="+mn-lt"/>
                  </a:rPr>
                  <a:t>.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634366" y="1735643"/>
              <a:ext cx="271337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3200" b="1" dirty="0">
                  <a:cs typeface="+mn-ea"/>
                  <a:sym typeface="+mn-lt"/>
                </a:rPr>
                <a:t>CONTENTS</a:t>
              </a:r>
              <a:endParaRPr lang="en-US" altLang="zh-CN" sz="3200" b="1" dirty="0">
                <a:cs typeface="+mn-ea"/>
                <a:sym typeface="+mn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4366" y="1130300"/>
              <a:ext cx="271337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zh-CN" altLang="en-US" sz="3200" b="1" dirty="0">
                  <a:cs typeface="+mn-ea"/>
                  <a:sym typeface="+mn-lt"/>
                </a:rPr>
                <a:t>目录</a:t>
              </a:r>
              <a:endParaRPr lang="en-US" altLang="zh-CN" sz="3200" b="1" dirty="0"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24068" y="3365716"/>
            <a:ext cx="5731164" cy="526762"/>
          </a:xfrm>
        </p:spPr>
        <p:txBody>
          <a:bodyPr anchor="ctr" anchorCtr="0"/>
          <a:lstStyle/>
          <a:p>
            <a:pPr algn="ctr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项目背景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224068" y="3892478"/>
            <a:ext cx="5731164" cy="526761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儿童绘本与生成式</a:t>
            </a:r>
            <a:r>
              <a:rPr lang="en-US" altLang="zh-CN" dirty="0">
                <a:cs typeface="+mn-ea"/>
                <a:sym typeface="+mn-lt"/>
              </a:rPr>
              <a:t>AI</a:t>
            </a:r>
            <a:r>
              <a:rPr lang="zh-CN" altLang="en-US" dirty="0">
                <a:cs typeface="+mn-ea"/>
                <a:sym typeface="+mn-lt"/>
              </a:rPr>
              <a:t>的结合</a:t>
            </a:r>
            <a:endParaRPr lang="en-GB" altLang="zh-CN" dirty="0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24068" y="2528754"/>
            <a:ext cx="5731164" cy="8369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zh-CN" sz="44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01.</a:t>
            </a:r>
            <a:endParaRPr lang="en-GB" sz="44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924550" y="4331198"/>
            <a:ext cx="330200" cy="0"/>
          </a:xfrm>
          <a:prstGeom prst="line">
            <a:avLst/>
          </a:prstGeom>
          <a:ln w="12700" cap="rnd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/>
          <p:cNvSpPr/>
          <p:nvPr/>
        </p:nvSpPr>
        <p:spPr>
          <a:xfrm>
            <a:off x="7856718" y="1012644"/>
            <a:ext cx="2981972" cy="834825"/>
          </a:xfrm>
          <a:prstGeom prst="roundRect">
            <a:avLst>
              <a:gd name="adj" fmla="val 113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0" scaled="1"/>
            <a:tileRect/>
          </a:gradFill>
          <a:ln w="6055" cap="flat">
            <a:noFill/>
            <a:prstDash val="solid"/>
            <a:miter/>
          </a:ln>
        </p:spPr>
        <p:txBody>
          <a:bodyPr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r>
              <a:rPr lang="zh-CN" altLang="en-US" sz="2400" b="1" dirty="0">
                <a:solidFill>
                  <a:srgbClr val="FFFFFF"/>
                </a:solidFill>
                <a:cs typeface="+mn-ea"/>
                <a:sym typeface="+mn-lt"/>
              </a:rPr>
              <a:t>交互设计</a:t>
            </a:r>
            <a:r>
              <a:rPr lang="en-US" altLang="zh-CN" sz="2400" b="1" dirty="0">
                <a:solidFill>
                  <a:srgbClr val="FFFFFF"/>
                </a:solidFill>
                <a:cs typeface="+mn-ea"/>
                <a:sym typeface="+mn-lt"/>
              </a:rPr>
              <a:t>-&gt;</a:t>
            </a:r>
            <a:r>
              <a:rPr lang="zh-CN" altLang="en-US" sz="2400" b="1" dirty="0">
                <a:solidFill>
                  <a:srgbClr val="FFFFFF"/>
                </a:solidFill>
                <a:cs typeface="+mn-ea"/>
                <a:sym typeface="+mn-lt"/>
              </a:rPr>
              <a:t>小签科技</a:t>
            </a:r>
            <a:endParaRPr lang="en-US" altLang="zh-CN" sz="24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2628" y="2362964"/>
            <a:ext cx="4682446" cy="1205412"/>
          </a:xfrm>
          <a:prstGeom prst="rect">
            <a:avLst/>
          </a:prstGeom>
          <a:noFill/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0000" tIns="36000" rIns="90000" bIns="3600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defTabSz="913765"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cs typeface="+mn-ea"/>
                <a:sym typeface="+mn-lt"/>
              </a:rPr>
              <a:t>以海洋和森林为主题，基于一款</a:t>
            </a:r>
            <a:r>
              <a:rPr lang="en-US" altLang="zh-CN" sz="2000" dirty="0">
                <a:solidFill>
                  <a:schemeClr val="tx1"/>
                </a:solidFill>
                <a:cs typeface="+mn-ea"/>
                <a:sym typeface="+mn-lt"/>
              </a:rPr>
              <a:t>AI</a:t>
            </a:r>
            <a:r>
              <a:rPr lang="zh-CN" altLang="en-US" sz="2000" dirty="0">
                <a:solidFill>
                  <a:schemeClr val="tx1"/>
                </a:solidFill>
                <a:cs typeface="+mn-ea"/>
                <a:sym typeface="+mn-lt"/>
              </a:rPr>
              <a:t>生图工具，生成</a:t>
            </a:r>
            <a:r>
              <a:rPr lang="en-US" altLang="zh-CN" sz="2000" dirty="0">
                <a:solidFill>
                  <a:schemeClr val="tx1"/>
                </a:solidFill>
                <a:cs typeface="+mn-ea"/>
                <a:sym typeface="+mn-lt"/>
              </a:rPr>
              <a:t>5-10</a:t>
            </a:r>
            <a:r>
              <a:rPr lang="zh-CN" altLang="en-US" sz="2000" dirty="0">
                <a:solidFill>
                  <a:schemeClr val="tx1"/>
                </a:solidFill>
                <a:cs typeface="+mn-ea"/>
                <a:sym typeface="+mn-lt"/>
              </a:rPr>
              <a:t>张风格相同的故事画面，并为其搭配上故事文张字，最终组合成一个故事绘本。</a:t>
            </a: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66749" y="292324"/>
            <a:ext cx="10858500" cy="1427940"/>
            <a:chOff x="660400" y="838159"/>
            <a:chExt cx="10858500" cy="1427940"/>
          </a:xfrm>
        </p:grpSpPr>
        <p:sp>
          <p:nvSpPr>
            <p:cNvPr id="22" name="Rectangle 21"/>
            <p:cNvSpPr/>
            <p:nvPr/>
          </p:nvSpPr>
          <p:spPr>
            <a:xfrm>
              <a:off x="660400" y="838159"/>
              <a:ext cx="10858500" cy="834825"/>
            </a:xfrm>
            <a:prstGeom prst="rect">
              <a:avLst/>
            </a:prstGeom>
          </p:spPr>
          <p:txBody>
            <a:bodyPr wrap="square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项目</a:t>
              </a:r>
              <a:r>
                <a:rPr lang="zh-CN" altLang="en-US" sz="3200" b="1" dirty="0">
                  <a:cs typeface="+mn-ea"/>
                  <a:sym typeface="+mn-lt"/>
                </a:rPr>
                <a:t>要求</a:t>
              </a:r>
              <a:endParaRPr lang="en-US" altLang="zh-CN" sz="3200" b="1" dirty="0">
                <a:cs typeface="+mn-ea"/>
                <a:sym typeface="+mn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0400" y="1685684"/>
              <a:ext cx="10858500" cy="580415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400" dirty="0">
                  <a:cs typeface="+mn-ea"/>
                  <a:sym typeface="+mn-lt"/>
                </a:rPr>
                <a:t>基于生成式</a:t>
              </a:r>
              <a:r>
                <a:rPr lang="en-US" altLang="zh-CN" sz="2400" dirty="0">
                  <a:cs typeface="+mn-ea"/>
                  <a:sym typeface="+mn-lt"/>
                </a:rPr>
                <a:t>AI</a:t>
              </a:r>
              <a:r>
                <a:rPr lang="zh-CN" altLang="en-US" sz="2400" dirty="0">
                  <a:cs typeface="+mn-ea"/>
                  <a:sym typeface="+mn-lt"/>
                </a:rPr>
                <a:t>的儿童绘本交互应用</a:t>
              </a:r>
              <a:endParaRPr lang="en-US" altLang="zh-CN" sz="2400" dirty="0">
                <a:cs typeface="+mn-ea"/>
                <a:sym typeface="+mn-lt"/>
              </a:endParaRPr>
            </a:p>
          </p:txBody>
        </p:sp>
      </p:grpSp>
      <p:sp>
        <p:nvSpPr>
          <p:cNvPr id="19" name="Freeform: Shape 18"/>
          <p:cNvSpPr/>
          <p:nvPr/>
        </p:nvSpPr>
        <p:spPr bwMode="auto">
          <a:xfrm>
            <a:off x="5349195" y="5736765"/>
            <a:ext cx="264561" cy="240939"/>
          </a:xfrm>
          <a:custGeom>
            <a:avLst/>
            <a:gdLst>
              <a:gd name="connsiteX0" fmla="*/ 125329 w 533400"/>
              <a:gd name="connsiteY0" fmla="*/ 229221 h 485775"/>
              <a:gd name="connsiteX1" fmla="*/ 125329 w 533400"/>
              <a:gd name="connsiteY1" fmla="*/ 276846 h 485775"/>
              <a:gd name="connsiteX2" fmla="*/ 144379 w 533400"/>
              <a:gd name="connsiteY2" fmla="*/ 276846 h 485775"/>
              <a:gd name="connsiteX3" fmla="*/ 144379 w 533400"/>
              <a:gd name="connsiteY3" fmla="*/ 229221 h 485775"/>
              <a:gd name="connsiteX4" fmla="*/ 392029 w 533400"/>
              <a:gd name="connsiteY4" fmla="*/ 229221 h 485775"/>
              <a:gd name="connsiteX5" fmla="*/ 392029 w 533400"/>
              <a:gd name="connsiteY5" fmla="*/ 276846 h 485775"/>
              <a:gd name="connsiteX6" fmla="*/ 411079 w 533400"/>
              <a:gd name="connsiteY6" fmla="*/ 276846 h 485775"/>
              <a:gd name="connsiteX7" fmla="*/ 411079 w 533400"/>
              <a:gd name="connsiteY7" fmla="*/ 229221 h 485775"/>
              <a:gd name="connsiteX8" fmla="*/ 534904 w 533400"/>
              <a:gd name="connsiteY8" fmla="*/ 229221 h 485775"/>
              <a:gd name="connsiteX9" fmla="*/ 534904 w 533400"/>
              <a:gd name="connsiteY9" fmla="*/ 457821 h 485775"/>
              <a:gd name="connsiteX10" fmla="*/ 506329 w 533400"/>
              <a:gd name="connsiteY10" fmla="*/ 486396 h 485775"/>
              <a:gd name="connsiteX11" fmla="*/ 30079 w 533400"/>
              <a:gd name="connsiteY11" fmla="*/ 486396 h 485775"/>
              <a:gd name="connsiteX12" fmla="*/ 1504 w 533400"/>
              <a:gd name="connsiteY12" fmla="*/ 457821 h 485775"/>
              <a:gd name="connsiteX13" fmla="*/ 1504 w 533400"/>
              <a:gd name="connsiteY13" fmla="*/ 229221 h 485775"/>
              <a:gd name="connsiteX14" fmla="*/ 125329 w 533400"/>
              <a:gd name="connsiteY14" fmla="*/ 229221 h 485775"/>
              <a:gd name="connsiteX15" fmla="*/ 372979 w 533400"/>
              <a:gd name="connsiteY15" fmla="*/ 621 h 485775"/>
              <a:gd name="connsiteX16" fmla="*/ 411079 w 533400"/>
              <a:gd name="connsiteY16" fmla="*/ 36816 h 485775"/>
              <a:gd name="connsiteX17" fmla="*/ 411079 w 533400"/>
              <a:gd name="connsiteY17" fmla="*/ 38721 h 485775"/>
              <a:gd name="connsiteX18" fmla="*/ 411079 w 533400"/>
              <a:gd name="connsiteY18" fmla="*/ 114921 h 485775"/>
              <a:gd name="connsiteX19" fmla="*/ 506329 w 533400"/>
              <a:gd name="connsiteY19" fmla="*/ 114921 h 485775"/>
              <a:gd name="connsiteX20" fmla="*/ 534904 w 533400"/>
              <a:gd name="connsiteY20" fmla="*/ 143496 h 485775"/>
              <a:gd name="connsiteX21" fmla="*/ 534904 w 533400"/>
              <a:gd name="connsiteY21" fmla="*/ 210171 h 485775"/>
              <a:gd name="connsiteX22" fmla="*/ 1504 w 533400"/>
              <a:gd name="connsiteY22" fmla="*/ 210171 h 485775"/>
              <a:gd name="connsiteX23" fmla="*/ 1504 w 533400"/>
              <a:gd name="connsiteY23" fmla="*/ 143496 h 485775"/>
              <a:gd name="connsiteX24" fmla="*/ 30079 w 533400"/>
              <a:gd name="connsiteY24" fmla="*/ 114921 h 485775"/>
              <a:gd name="connsiteX25" fmla="*/ 125329 w 533400"/>
              <a:gd name="connsiteY25" fmla="*/ 114921 h 485775"/>
              <a:gd name="connsiteX26" fmla="*/ 125329 w 533400"/>
              <a:gd name="connsiteY26" fmla="*/ 38721 h 485775"/>
              <a:gd name="connsiteX27" fmla="*/ 161524 w 533400"/>
              <a:gd name="connsiteY27" fmla="*/ 621 h 485775"/>
              <a:gd name="connsiteX28" fmla="*/ 163429 w 533400"/>
              <a:gd name="connsiteY28" fmla="*/ 621 h 485775"/>
              <a:gd name="connsiteX29" fmla="*/ 372979 w 533400"/>
              <a:gd name="connsiteY29" fmla="*/ 621 h 485775"/>
              <a:gd name="connsiteX30" fmla="*/ 372979 w 533400"/>
              <a:gd name="connsiteY30" fmla="*/ 19671 h 485775"/>
              <a:gd name="connsiteX31" fmla="*/ 163429 w 533400"/>
              <a:gd name="connsiteY31" fmla="*/ 19671 h 485775"/>
              <a:gd name="connsiteX32" fmla="*/ 144474 w 533400"/>
              <a:gd name="connsiteY32" fmla="*/ 37292 h 485775"/>
              <a:gd name="connsiteX33" fmla="*/ 144379 w 533400"/>
              <a:gd name="connsiteY33" fmla="*/ 38721 h 485775"/>
              <a:gd name="connsiteX34" fmla="*/ 144379 w 533400"/>
              <a:gd name="connsiteY34" fmla="*/ 114921 h 485775"/>
              <a:gd name="connsiteX35" fmla="*/ 392029 w 533400"/>
              <a:gd name="connsiteY35" fmla="*/ 114921 h 485775"/>
              <a:gd name="connsiteX36" fmla="*/ 392029 w 533400"/>
              <a:gd name="connsiteY36" fmla="*/ 38721 h 485775"/>
              <a:gd name="connsiteX37" fmla="*/ 375836 w 533400"/>
              <a:gd name="connsiteY37" fmla="*/ 19862 h 485775"/>
              <a:gd name="connsiteX38" fmla="*/ 374408 w 533400"/>
              <a:gd name="connsiteY38" fmla="*/ 19671 h 485775"/>
              <a:gd name="connsiteX39" fmla="*/ 372979 w 533400"/>
              <a:gd name="connsiteY39" fmla="*/ 19671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400" h="485775">
                <a:moveTo>
                  <a:pt x="125329" y="229221"/>
                </a:moveTo>
                <a:lnTo>
                  <a:pt x="125329" y="276846"/>
                </a:lnTo>
                <a:lnTo>
                  <a:pt x="144379" y="276846"/>
                </a:lnTo>
                <a:lnTo>
                  <a:pt x="144379" y="229221"/>
                </a:lnTo>
                <a:lnTo>
                  <a:pt x="392029" y="229221"/>
                </a:lnTo>
                <a:lnTo>
                  <a:pt x="392029" y="276846"/>
                </a:lnTo>
                <a:lnTo>
                  <a:pt x="411079" y="276846"/>
                </a:lnTo>
                <a:lnTo>
                  <a:pt x="411079" y="229221"/>
                </a:lnTo>
                <a:lnTo>
                  <a:pt x="534904" y="229221"/>
                </a:lnTo>
                <a:lnTo>
                  <a:pt x="534904" y="457821"/>
                </a:lnTo>
                <a:cubicBezTo>
                  <a:pt x="534904" y="473632"/>
                  <a:pt x="522141" y="486396"/>
                  <a:pt x="506329" y="486396"/>
                </a:cubicBezTo>
                <a:lnTo>
                  <a:pt x="30079" y="486396"/>
                </a:lnTo>
                <a:cubicBezTo>
                  <a:pt x="14267" y="486396"/>
                  <a:pt x="1504" y="473632"/>
                  <a:pt x="1504" y="457821"/>
                </a:cubicBezTo>
                <a:lnTo>
                  <a:pt x="1504" y="229221"/>
                </a:lnTo>
                <a:lnTo>
                  <a:pt x="125329" y="229221"/>
                </a:lnTo>
                <a:close/>
                <a:moveTo>
                  <a:pt x="372979" y="621"/>
                </a:moveTo>
                <a:cubicBezTo>
                  <a:pt x="393363" y="621"/>
                  <a:pt x="410031" y="16623"/>
                  <a:pt x="411079" y="36816"/>
                </a:cubicBezTo>
                <a:lnTo>
                  <a:pt x="411079" y="38721"/>
                </a:lnTo>
                <a:lnTo>
                  <a:pt x="411079" y="114921"/>
                </a:lnTo>
                <a:lnTo>
                  <a:pt x="506329" y="114921"/>
                </a:lnTo>
                <a:cubicBezTo>
                  <a:pt x="522141" y="114921"/>
                  <a:pt x="534904" y="127685"/>
                  <a:pt x="534904" y="143496"/>
                </a:cubicBezTo>
                <a:lnTo>
                  <a:pt x="534904" y="210171"/>
                </a:lnTo>
                <a:lnTo>
                  <a:pt x="1504" y="210171"/>
                </a:lnTo>
                <a:lnTo>
                  <a:pt x="1504" y="143496"/>
                </a:lnTo>
                <a:cubicBezTo>
                  <a:pt x="1504" y="127685"/>
                  <a:pt x="14267" y="114921"/>
                  <a:pt x="30079" y="114921"/>
                </a:cubicBezTo>
                <a:lnTo>
                  <a:pt x="125329" y="114921"/>
                </a:lnTo>
                <a:lnTo>
                  <a:pt x="125329" y="38721"/>
                </a:lnTo>
                <a:cubicBezTo>
                  <a:pt x="125329" y="18337"/>
                  <a:pt x="141331" y="1669"/>
                  <a:pt x="161524" y="621"/>
                </a:cubicBezTo>
                <a:lnTo>
                  <a:pt x="163429" y="621"/>
                </a:lnTo>
                <a:lnTo>
                  <a:pt x="372979" y="621"/>
                </a:lnTo>
                <a:close/>
                <a:moveTo>
                  <a:pt x="372979" y="19671"/>
                </a:moveTo>
                <a:lnTo>
                  <a:pt x="163429" y="19671"/>
                </a:lnTo>
                <a:cubicBezTo>
                  <a:pt x="153428" y="19671"/>
                  <a:pt x="145141" y="27482"/>
                  <a:pt x="144474" y="37292"/>
                </a:cubicBezTo>
                <a:lnTo>
                  <a:pt x="144379" y="38721"/>
                </a:lnTo>
                <a:lnTo>
                  <a:pt x="144379" y="114921"/>
                </a:lnTo>
                <a:lnTo>
                  <a:pt x="392029" y="114921"/>
                </a:lnTo>
                <a:lnTo>
                  <a:pt x="392029" y="38721"/>
                </a:lnTo>
                <a:cubicBezTo>
                  <a:pt x="392029" y="29196"/>
                  <a:pt x="384981" y="21290"/>
                  <a:pt x="375836" y="19862"/>
                </a:cubicBezTo>
                <a:lnTo>
                  <a:pt x="374408" y="19671"/>
                </a:lnTo>
                <a:lnTo>
                  <a:pt x="372979" y="196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Freeform: Shape 16"/>
          <p:cNvSpPr/>
          <p:nvPr/>
        </p:nvSpPr>
        <p:spPr bwMode="auto">
          <a:xfrm>
            <a:off x="9494649" y="5724954"/>
            <a:ext cx="241354" cy="264561"/>
          </a:xfrm>
          <a:custGeom>
            <a:avLst/>
            <a:gdLst>
              <a:gd name="connsiteX0" fmla="*/ 248770 w 495300"/>
              <a:gd name="connsiteY0" fmla="*/ 621 h 542925"/>
              <a:gd name="connsiteX1" fmla="*/ 496420 w 495300"/>
              <a:gd name="connsiteY1" fmla="*/ 248271 h 542925"/>
              <a:gd name="connsiteX2" fmla="*/ 323827 w 495300"/>
              <a:gd name="connsiteY2" fmla="*/ 484396 h 542925"/>
              <a:gd name="connsiteX3" fmla="*/ 346973 w 495300"/>
              <a:gd name="connsiteY3" fmla="*/ 524496 h 542925"/>
              <a:gd name="connsiteX4" fmla="*/ 420220 w 495300"/>
              <a:gd name="connsiteY4" fmla="*/ 524496 h 542925"/>
              <a:gd name="connsiteX5" fmla="*/ 420220 w 495300"/>
              <a:gd name="connsiteY5" fmla="*/ 543546 h 542925"/>
              <a:gd name="connsiteX6" fmla="*/ 77320 w 495300"/>
              <a:gd name="connsiteY6" fmla="*/ 543546 h 542925"/>
              <a:gd name="connsiteX7" fmla="*/ 77320 w 495300"/>
              <a:gd name="connsiteY7" fmla="*/ 524496 h 542925"/>
              <a:gd name="connsiteX8" fmla="*/ 150567 w 495300"/>
              <a:gd name="connsiteY8" fmla="*/ 524496 h 542925"/>
              <a:gd name="connsiteX9" fmla="*/ 173713 w 495300"/>
              <a:gd name="connsiteY9" fmla="*/ 484396 h 542925"/>
              <a:gd name="connsiteX10" fmla="*/ 1120 w 495300"/>
              <a:gd name="connsiteY10" fmla="*/ 248271 h 542925"/>
              <a:gd name="connsiteX11" fmla="*/ 248770 w 495300"/>
              <a:gd name="connsiteY11" fmla="*/ 621 h 542925"/>
              <a:gd name="connsiteX12" fmla="*/ 192763 w 495300"/>
              <a:gd name="connsiteY12" fmla="*/ 489539 h 542925"/>
              <a:gd name="connsiteX13" fmla="*/ 172570 w 495300"/>
              <a:gd name="connsiteY13" fmla="*/ 524496 h 542925"/>
              <a:gd name="connsiteX14" fmla="*/ 324970 w 495300"/>
              <a:gd name="connsiteY14" fmla="*/ 524496 h 542925"/>
              <a:gd name="connsiteX15" fmla="*/ 304777 w 495300"/>
              <a:gd name="connsiteY15" fmla="*/ 489539 h 542925"/>
              <a:gd name="connsiteX16" fmla="*/ 248770 w 495300"/>
              <a:gd name="connsiteY16" fmla="*/ 495921 h 542925"/>
              <a:gd name="connsiteX17" fmla="*/ 192763 w 495300"/>
              <a:gd name="connsiteY17" fmla="*/ 489539 h 542925"/>
              <a:gd name="connsiteX18" fmla="*/ 248770 w 495300"/>
              <a:gd name="connsiteY18" fmla="*/ 143496 h 542925"/>
              <a:gd name="connsiteX19" fmla="*/ 143995 w 495300"/>
              <a:gd name="connsiteY19" fmla="*/ 248271 h 542925"/>
              <a:gd name="connsiteX20" fmla="*/ 248770 w 495300"/>
              <a:gd name="connsiteY20" fmla="*/ 353046 h 542925"/>
              <a:gd name="connsiteX21" fmla="*/ 353545 w 495300"/>
              <a:gd name="connsiteY21" fmla="*/ 248271 h 542925"/>
              <a:gd name="connsiteX22" fmla="*/ 248770 w 495300"/>
              <a:gd name="connsiteY22" fmla="*/ 143496 h 542925"/>
              <a:gd name="connsiteX23" fmla="*/ 367833 w 495300"/>
              <a:gd name="connsiteY23" fmla="*/ 114921 h 542925"/>
              <a:gd name="connsiteX24" fmla="*/ 353545 w 495300"/>
              <a:gd name="connsiteY24" fmla="*/ 129209 h 542925"/>
              <a:gd name="connsiteX25" fmla="*/ 367833 w 495300"/>
              <a:gd name="connsiteY25" fmla="*/ 143496 h 542925"/>
              <a:gd name="connsiteX26" fmla="*/ 382120 w 495300"/>
              <a:gd name="connsiteY26" fmla="*/ 129209 h 542925"/>
              <a:gd name="connsiteX27" fmla="*/ 367833 w 495300"/>
              <a:gd name="connsiteY27" fmla="*/ 114921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95300" h="542925">
                <a:moveTo>
                  <a:pt x="248770" y="621"/>
                </a:moveTo>
                <a:cubicBezTo>
                  <a:pt x="385549" y="621"/>
                  <a:pt x="496420" y="111492"/>
                  <a:pt x="496420" y="248271"/>
                </a:cubicBezTo>
                <a:cubicBezTo>
                  <a:pt x="496420" y="358856"/>
                  <a:pt x="423935" y="452582"/>
                  <a:pt x="323827" y="484396"/>
                </a:cubicBezTo>
                <a:lnTo>
                  <a:pt x="346973" y="524496"/>
                </a:lnTo>
                <a:lnTo>
                  <a:pt x="420220" y="524496"/>
                </a:lnTo>
                <a:lnTo>
                  <a:pt x="420220" y="543546"/>
                </a:lnTo>
                <a:lnTo>
                  <a:pt x="77320" y="543546"/>
                </a:lnTo>
                <a:lnTo>
                  <a:pt x="77320" y="524496"/>
                </a:lnTo>
                <a:lnTo>
                  <a:pt x="150567" y="524496"/>
                </a:lnTo>
                <a:lnTo>
                  <a:pt x="173713" y="484396"/>
                </a:lnTo>
                <a:cubicBezTo>
                  <a:pt x="73605" y="452582"/>
                  <a:pt x="1120" y="358856"/>
                  <a:pt x="1120" y="248271"/>
                </a:cubicBezTo>
                <a:cubicBezTo>
                  <a:pt x="1120" y="111492"/>
                  <a:pt x="111991" y="621"/>
                  <a:pt x="248770" y="621"/>
                </a:cubicBezTo>
                <a:close/>
                <a:moveTo>
                  <a:pt x="192763" y="489539"/>
                </a:moveTo>
                <a:lnTo>
                  <a:pt x="172570" y="524496"/>
                </a:lnTo>
                <a:lnTo>
                  <a:pt x="324970" y="524496"/>
                </a:lnTo>
                <a:lnTo>
                  <a:pt x="304777" y="489539"/>
                </a:lnTo>
                <a:cubicBezTo>
                  <a:pt x="286775" y="493730"/>
                  <a:pt x="268010" y="495921"/>
                  <a:pt x="248770" y="495921"/>
                </a:cubicBezTo>
                <a:cubicBezTo>
                  <a:pt x="229530" y="495921"/>
                  <a:pt x="210765" y="493730"/>
                  <a:pt x="192763" y="489539"/>
                </a:cubicBezTo>
                <a:close/>
                <a:moveTo>
                  <a:pt x="248770" y="143496"/>
                </a:moveTo>
                <a:cubicBezTo>
                  <a:pt x="190858" y="143496"/>
                  <a:pt x="143995" y="190359"/>
                  <a:pt x="143995" y="248271"/>
                </a:cubicBezTo>
                <a:cubicBezTo>
                  <a:pt x="143995" y="306183"/>
                  <a:pt x="190858" y="353046"/>
                  <a:pt x="248770" y="353046"/>
                </a:cubicBezTo>
                <a:cubicBezTo>
                  <a:pt x="306682" y="353046"/>
                  <a:pt x="353545" y="306183"/>
                  <a:pt x="353545" y="248271"/>
                </a:cubicBezTo>
                <a:cubicBezTo>
                  <a:pt x="353545" y="190359"/>
                  <a:pt x="306682" y="143496"/>
                  <a:pt x="248770" y="143496"/>
                </a:cubicBezTo>
                <a:close/>
                <a:moveTo>
                  <a:pt x="367833" y="114921"/>
                </a:moveTo>
                <a:cubicBezTo>
                  <a:pt x="359927" y="114921"/>
                  <a:pt x="353545" y="121303"/>
                  <a:pt x="353545" y="129209"/>
                </a:cubicBezTo>
                <a:cubicBezTo>
                  <a:pt x="353545" y="137114"/>
                  <a:pt x="359927" y="143496"/>
                  <a:pt x="367833" y="143496"/>
                </a:cubicBezTo>
                <a:cubicBezTo>
                  <a:pt x="375738" y="143496"/>
                  <a:pt x="382120" y="137114"/>
                  <a:pt x="382120" y="129209"/>
                </a:cubicBezTo>
                <a:cubicBezTo>
                  <a:pt x="382120" y="121303"/>
                  <a:pt x="375738" y="114921"/>
                  <a:pt x="367833" y="1149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1026" name="Picture 2" descr="小签科技（福州）有限公司 - 爱企查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5" t="18603" r="13837" b="12836"/>
          <a:stretch>
            <a:fillRect/>
          </a:stretch>
        </p:blipFill>
        <p:spPr bwMode="auto">
          <a:xfrm>
            <a:off x="7856718" y="2877101"/>
            <a:ext cx="3275861" cy="309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503119" y="4211076"/>
            <a:ext cx="4592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cs typeface="+mn-ea"/>
              </a:rPr>
              <a:t>用生成式</a:t>
            </a:r>
            <a:r>
              <a:rPr lang="en-US" altLang="zh-CN" sz="2000" dirty="0">
                <a:cs typeface="+mn-ea"/>
              </a:rPr>
              <a:t>AI</a:t>
            </a:r>
            <a:r>
              <a:rPr lang="zh-CN" altLang="en-US" sz="2000" dirty="0">
                <a:cs typeface="+mn-ea"/>
              </a:rPr>
              <a:t>生图工具，生成文字、音乐、声音、图片、视频等素材，然后用</a:t>
            </a:r>
            <a:r>
              <a:rPr lang="en-US" altLang="zh-CN" sz="2000" dirty="0">
                <a:cs typeface="+mn-ea"/>
              </a:rPr>
              <a:t>unity</a:t>
            </a:r>
            <a:r>
              <a:rPr lang="zh-CN" altLang="en-US" sz="2000" dirty="0">
                <a:cs typeface="+mn-ea"/>
              </a:rPr>
              <a:t>组合为一个可交互的绘本应用</a:t>
            </a:r>
            <a:endParaRPr lang="zh-CN" altLang="en-US" sz="2000" dirty="0">
              <a:cs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813" y="351129"/>
            <a:ext cx="10858500" cy="1028700"/>
          </a:xfrm>
        </p:spPr>
        <p:txBody>
          <a:bodyPr/>
          <a:lstStyle/>
          <a:p>
            <a:r>
              <a:rPr lang="zh-CN" altLang="en-US" dirty="0"/>
              <a:t>灵感来源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8563" y="1660550"/>
            <a:ext cx="4257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来源于台湾绘本作家几米的绘本</a:t>
            </a:r>
            <a:r>
              <a:rPr lang="en-US" altLang="zh-CN" dirty="0"/>
              <a:t>《</a:t>
            </a:r>
            <a:r>
              <a:rPr lang="zh-CN" altLang="en-US" dirty="0"/>
              <a:t>月亮忘记了</a:t>
            </a:r>
            <a:r>
              <a:rPr lang="en-US" altLang="zh-CN" dirty="0"/>
              <a:t>》</a:t>
            </a:r>
            <a:r>
              <a:rPr lang="zh-CN" altLang="en-US" dirty="0"/>
              <a:t>，并结合海洋主题和</a:t>
            </a:r>
            <a:r>
              <a:rPr lang="en-US" altLang="zh-CN" dirty="0"/>
              <a:t>ai</a:t>
            </a:r>
            <a:r>
              <a:rPr lang="zh-CN" altLang="en-US" dirty="0"/>
              <a:t>扩写，讲述了月亮掉入深海后被海洋动物接力送回天空的故事。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1215" y="3429000"/>
            <a:ext cx="3780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绘本部分效果演示</a:t>
            </a:r>
            <a:endParaRPr lang="zh-CN" altLang="en-US" sz="2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781" y="865479"/>
            <a:ext cx="3892746" cy="455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24374" y="1742731"/>
            <a:ext cx="4209429" cy="3372537"/>
            <a:chOff x="497740" y="2131862"/>
            <a:chExt cx="4209429" cy="3372537"/>
          </a:xfrm>
        </p:grpSpPr>
        <p:sp>
          <p:nvSpPr>
            <p:cNvPr id="5" name="Rectangle 4"/>
            <p:cNvSpPr/>
            <p:nvPr/>
          </p:nvSpPr>
          <p:spPr>
            <a:xfrm>
              <a:off x="771590" y="2131862"/>
              <a:ext cx="2627772" cy="1077218"/>
            </a:xfrm>
            <a:prstGeom prst="rect">
              <a:avLst/>
            </a:prstGeom>
          </p:spPr>
          <p:txBody>
            <a:bodyPr wrap="square" anchor="b" anchorCtr="0">
              <a:spAutoFit/>
            </a:bodyPr>
            <a:lstStyle/>
            <a:p>
              <a:pPr>
                <a:buSzPct val="25000"/>
              </a:pPr>
              <a:r>
                <a:rPr lang="en-US" altLang="zh-CN" sz="3200" b="1" dirty="0">
                  <a:cs typeface="+mn-ea"/>
                  <a:sym typeface="+mn-lt"/>
                </a:rPr>
                <a:t>Mid Journey</a:t>
              </a:r>
              <a:endParaRPr lang="en-US" altLang="zh-CN" sz="3200" b="1" dirty="0">
                <a:cs typeface="+mn-ea"/>
                <a:sym typeface="+mn-lt"/>
              </a:endParaRPr>
            </a:p>
            <a:p>
              <a:pPr>
                <a:buSzPct val="25000"/>
              </a:pPr>
              <a:r>
                <a:rPr lang="en-US" altLang="zh-CN" sz="3200" b="1" dirty="0">
                  <a:solidFill>
                    <a:schemeClr val="accent1"/>
                  </a:solidFill>
                  <a:cs typeface="+mn-ea"/>
                  <a:sym typeface="+mn-lt"/>
                </a:rPr>
                <a:t>AI</a:t>
              </a:r>
              <a:r>
                <a:rPr lang="zh-CN" altLang="en-US" sz="3200" b="1" dirty="0">
                  <a:solidFill>
                    <a:schemeClr val="accent1"/>
                  </a:solidFill>
                  <a:cs typeface="+mn-ea"/>
                  <a:sym typeface="+mn-lt"/>
                </a:rPr>
                <a:t>绘画大模型</a:t>
              </a:r>
              <a:endParaRPr lang="en-US" altLang="zh-CN" sz="32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7740" y="3349963"/>
              <a:ext cx="4209429" cy="21544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spAutoFit/>
            </a:bodyPr>
            <a:lstStyle/>
            <a:p>
              <a:pPr algn="l"/>
              <a:r>
                <a:rPr lang="zh-CN" altLang="en-US" sz="1000" b="1" i="0" dirty="0">
                  <a:solidFill>
                    <a:srgbClr val="1F2937"/>
                  </a:solidFill>
                  <a:effectLst/>
                  <a:latin typeface="Source Sans Pro" panose="020B0503030403020204" pitchFamily="34" charset="0"/>
                </a:rPr>
                <a:t> </a:t>
              </a:r>
              <a:r>
                <a:rPr lang="zh-CN" altLang="en-US" b="1" i="0" dirty="0">
                  <a:solidFill>
                    <a:srgbClr val="1F2937"/>
                  </a:solidFill>
                  <a:effectLst/>
                  <a:latin typeface="Source Sans Pro" panose="020B0503030403020204" pitchFamily="34" charset="0"/>
                </a:rPr>
                <a:t>模型优势：</a:t>
              </a:r>
              <a:r>
                <a:rPr lang="en-US" altLang="zh-CN" sz="1600" b="0" i="0" dirty="0">
                  <a:solidFill>
                    <a:srgbClr val="1F2937"/>
                  </a:solidFill>
                  <a:effectLst/>
                  <a:latin typeface="Source Sans Pro" panose="020B0503030403020204" pitchFamily="34" charset="0"/>
                </a:rPr>
                <a:t>Midjourney </a:t>
              </a:r>
              <a:r>
                <a:rPr lang="zh-CN" altLang="en-US" sz="1600" b="0" i="0" dirty="0">
                  <a:solidFill>
                    <a:srgbClr val="1F2937"/>
                  </a:solidFill>
                  <a:effectLst/>
                  <a:latin typeface="Source Sans Pro" panose="020B0503030403020204" pitchFamily="34" charset="0"/>
                </a:rPr>
                <a:t>生成的图像细节非常丰富，在颜色、光影和纹理处理上表现很好，能够创造出更具艺术感和视觉冲击力的作品。</a:t>
              </a:r>
              <a:endParaRPr lang="zh-CN" altLang="en-US" sz="1600" b="0" i="0" dirty="0">
                <a:solidFill>
                  <a:srgbClr val="1F2937"/>
                </a:solidFill>
                <a:effectLst/>
                <a:latin typeface="Source Sans Pro" panose="020B0503030403020204" pitchFamily="34" charset="0"/>
              </a:endParaRPr>
            </a:p>
            <a:p>
              <a:pPr algn="l"/>
              <a:r>
                <a:rPr lang="zh-CN" altLang="en-US" b="1" i="0" dirty="0">
                  <a:solidFill>
                    <a:srgbClr val="1F2937"/>
                  </a:solidFill>
                  <a:effectLst/>
                  <a:latin typeface="Source Sans Pro" panose="020B0503030403020204" pitchFamily="34" charset="0"/>
                </a:rPr>
                <a:t>风格方面</a:t>
              </a:r>
              <a:r>
                <a:rPr lang="zh-CN" altLang="en-US" b="0" i="0" dirty="0">
                  <a:solidFill>
                    <a:srgbClr val="1F2937"/>
                  </a:solidFill>
                  <a:effectLst/>
                  <a:latin typeface="Source Sans Pro" panose="020B0503030403020204" pitchFamily="34" charset="0"/>
                </a:rPr>
                <a:t>：通过</a:t>
              </a:r>
              <a:r>
                <a:rPr lang="zh-CN" altLang="en-US" sz="1600" b="0" i="0" dirty="0">
                  <a:solidFill>
                    <a:srgbClr val="1F2937"/>
                  </a:solidFill>
                  <a:effectLst/>
                  <a:latin typeface="Source Sans Pro" panose="020B0503030403020204" pitchFamily="34" charset="0"/>
                </a:rPr>
                <a:t>利用关键词</a:t>
              </a:r>
              <a:r>
                <a:rPr lang="en-US" altLang="zh-CN" sz="1600" b="0" i="0" dirty="0">
                  <a:solidFill>
                    <a:srgbClr val="1F2937"/>
                  </a:solidFill>
                  <a:effectLst/>
                  <a:latin typeface="Source Sans Pro" panose="020B0503030403020204" pitchFamily="34" charset="0"/>
                </a:rPr>
                <a:t>—</a:t>
              </a:r>
              <a:r>
                <a:rPr lang="en-US" altLang="zh-CN" sz="1600" b="0" i="0" dirty="0" err="1">
                  <a:solidFill>
                    <a:srgbClr val="1F2937"/>
                  </a:solidFill>
                  <a:effectLst/>
                  <a:latin typeface="Source Sans Pro" panose="020B0503030403020204" pitchFamily="34" charset="0"/>
                </a:rPr>
                <a:t>cerf</a:t>
              </a:r>
              <a:r>
                <a:rPr lang="zh-CN" altLang="en-US" sz="1600" b="0" i="0" dirty="0">
                  <a:solidFill>
                    <a:srgbClr val="1F2937"/>
                  </a:solidFill>
                  <a:effectLst/>
                  <a:latin typeface="Source Sans Pro" panose="020B0503030403020204" pitchFamily="34" charset="0"/>
                </a:rPr>
                <a:t>和</a:t>
              </a:r>
              <a:r>
                <a:rPr lang="en-US" altLang="zh-CN" sz="1600" b="0" i="0" dirty="0">
                  <a:solidFill>
                    <a:srgbClr val="1F2937"/>
                  </a:solidFill>
                  <a:effectLst/>
                  <a:latin typeface="Source Sans Pro" panose="020B0503030403020204" pitchFamily="34" charset="0"/>
                </a:rPr>
                <a:t>—</a:t>
              </a:r>
              <a:r>
                <a:rPr lang="en-US" altLang="zh-CN" sz="1600" b="0" i="0" dirty="0" err="1">
                  <a:solidFill>
                    <a:srgbClr val="1F2937"/>
                  </a:solidFill>
                  <a:effectLst/>
                  <a:latin typeface="Source Sans Pro" panose="020B0503030403020204" pitchFamily="34" charset="0"/>
                </a:rPr>
                <a:t>sref</a:t>
              </a:r>
              <a:r>
                <a:rPr lang="zh-CN" altLang="en-US" sz="1600" b="0" i="0" dirty="0">
                  <a:solidFill>
                    <a:srgbClr val="1F2937"/>
                  </a:solidFill>
                  <a:effectLst/>
                  <a:latin typeface="Source Sans Pro" panose="020B0503030403020204" pitchFamily="34" charset="0"/>
                </a:rPr>
                <a:t>导入素材，</a:t>
              </a:r>
              <a:r>
                <a:rPr lang="zh-CN" altLang="en-US" sz="1600" dirty="0">
                  <a:solidFill>
                    <a:srgbClr val="1F2937"/>
                  </a:solidFill>
                  <a:latin typeface="Source Sans Pro" panose="020B0503030403020204" pitchFamily="34" charset="0"/>
                </a:rPr>
                <a:t>进行风格一致性保持。</a:t>
              </a:r>
              <a:endParaRPr lang="en-US" altLang="zh-CN" sz="1600" dirty="0">
                <a:solidFill>
                  <a:srgbClr val="1F2937"/>
                </a:solidFill>
                <a:latin typeface="Source Sans Pro" panose="020B0503030403020204" pitchFamily="34" charset="0"/>
              </a:endParaRPr>
            </a:p>
            <a:p>
              <a:pPr algn="l"/>
              <a:r>
                <a:rPr lang="zh-CN" altLang="en-US" sz="1600" dirty="0">
                  <a:solidFill>
                    <a:srgbClr val="1F2937"/>
                  </a:solidFill>
                  <a:latin typeface="Source Sans Pro" panose="020B0503030403020204" pitchFamily="34" charset="0"/>
                </a:rPr>
                <a:t>画风参考：爱尔兰动画电影</a:t>
              </a:r>
              <a:r>
                <a:rPr lang="en-US" altLang="zh-CN" sz="1600" dirty="0">
                  <a:solidFill>
                    <a:srgbClr val="1F2937"/>
                  </a:solidFill>
                  <a:latin typeface="Source Sans Pro" panose="020B0503030403020204" pitchFamily="34" charset="0"/>
                </a:rPr>
                <a:t>《</a:t>
              </a:r>
              <a:r>
                <a:rPr lang="zh-CN" altLang="en-US" sz="1600" dirty="0">
                  <a:solidFill>
                    <a:srgbClr val="1F2937"/>
                  </a:solidFill>
                  <a:latin typeface="Source Sans Pro" panose="020B0503030403020204" pitchFamily="34" charset="0"/>
                </a:rPr>
                <a:t>海洋之歌</a:t>
              </a:r>
              <a:r>
                <a:rPr lang="en-US" altLang="zh-CN" sz="1600" dirty="0">
                  <a:solidFill>
                    <a:srgbClr val="1F2937"/>
                  </a:solidFill>
                  <a:latin typeface="Source Sans Pro" panose="020B0503030403020204" pitchFamily="34" charset="0"/>
                </a:rPr>
                <a:t>》</a:t>
              </a:r>
              <a:endParaRPr lang="en-US" altLang="zh-CN" sz="1600" dirty="0">
                <a:solidFill>
                  <a:srgbClr val="1F2937"/>
                </a:solidFill>
                <a:latin typeface="Source Sans Pro" panose="020B0503030403020204" pitchFamily="34" charset="0"/>
              </a:endParaRPr>
            </a:p>
            <a:p>
              <a:pPr algn="l"/>
              <a:r>
                <a:rPr lang="zh-CN" altLang="en-US" b="1" dirty="0">
                  <a:solidFill>
                    <a:srgbClr val="1F2937"/>
                  </a:solidFill>
                  <a:latin typeface="Source Sans Pro" panose="020B0503030403020204" pitchFamily="34" charset="0"/>
                </a:rPr>
                <a:t>后期处理</a:t>
              </a:r>
              <a:r>
                <a:rPr lang="zh-CN" altLang="en-US" sz="1600" dirty="0">
                  <a:solidFill>
                    <a:srgbClr val="1F2937"/>
                  </a:solidFill>
                  <a:latin typeface="Source Sans Pro" panose="020B0503030403020204" pitchFamily="34" charset="0"/>
                </a:rPr>
                <a:t>：运用</a:t>
              </a:r>
              <a:r>
                <a:rPr lang="en-US" altLang="zh-CN" sz="1600" dirty="0">
                  <a:solidFill>
                    <a:srgbClr val="1F2937"/>
                  </a:solidFill>
                  <a:latin typeface="Source Sans Pro" panose="020B0503030403020204" pitchFamily="34" charset="0"/>
                </a:rPr>
                <a:t>procreate</a:t>
              </a:r>
              <a:r>
                <a:rPr lang="zh-CN" altLang="en-US" sz="1600" dirty="0">
                  <a:solidFill>
                    <a:srgbClr val="1F2937"/>
                  </a:solidFill>
                  <a:latin typeface="Source Sans Pro" panose="020B0503030403020204" pitchFamily="34" charset="0"/>
                </a:rPr>
                <a:t>增加画面细节，并更改一些不合逻辑的部分。</a:t>
              </a:r>
              <a:endParaRPr lang="zh-CN" altLang="en-US" sz="1600" dirty="0">
                <a:solidFill>
                  <a:srgbClr val="1F2937"/>
                </a:solidFill>
                <a:latin typeface="Source Sans Pro" panose="020B0503030403020204" pitchFamily="34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1" y="3429000"/>
            <a:ext cx="3429000" cy="3429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3429000" cy="3429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8" t="37987"/>
          <a:stretch>
            <a:fillRect/>
          </a:stretch>
        </p:blipFill>
        <p:spPr bwMode="auto">
          <a:xfrm>
            <a:off x="5333999" y="3429000"/>
            <a:ext cx="3429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98224" y="757119"/>
            <a:ext cx="3935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cs typeface="+mn-ea"/>
              </a:rPr>
              <a:t>生图过程</a:t>
            </a:r>
            <a:endParaRPr lang="zh-CN" altLang="en-US" sz="3200" b="1" dirty="0">
              <a:cs typeface="+mn-ea"/>
            </a:endParaRPr>
          </a:p>
        </p:txBody>
      </p:sp>
      <p:sp>
        <p:nvSpPr>
          <p:cNvPr id="9" name="AutoShape 4"/>
          <p:cNvSpPr>
            <a:spLocks noChangeAspect="1" noChangeArrowheads="1"/>
          </p:cNvSpPr>
          <p:nvPr/>
        </p:nvSpPr>
        <p:spPr bwMode="auto">
          <a:xfrm>
            <a:off x="5943599" y="-1111301"/>
            <a:ext cx="4692701" cy="469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0"/>
            <a:ext cx="3429000" cy="3429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24068" y="3365716"/>
            <a:ext cx="5731164" cy="526762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产品和用户调研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24068" y="2528754"/>
            <a:ext cx="5731164" cy="8369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zh-CN" sz="44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02.</a:t>
            </a:r>
            <a:endParaRPr lang="en-GB" sz="44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ext Placeholder 4"/>
          <p:cNvSpPr>
            <a:spLocks noGrp="1"/>
          </p:cNvSpPr>
          <p:nvPr>
            <p:ph type="body" idx="1"/>
          </p:nvPr>
        </p:nvSpPr>
        <p:spPr>
          <a:xfrm>
            <a:off x="3224068" y="3892478"/>
            <a:ext cx="5731164" cy="526761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仍是蓝海市场的项目</a:t>
            </a:r>
            <a:endParaRPr lang="en-GB" altLang="zh-CN" dirty="0">
              <a:cs typeface="+mn-ea"/>
              <a:sym typeface="+mn-lt"/>
            </a:endParaRPr>
          </a:p>
        </p:txBody>
      </p:sp>
      <p:cxnSp>
        <p:nvCxnSpPr>
          <p:cNvPr id="10" name="Straight Connector 8"/>
          <p:cNvCxnSpPr/>
          <p:nvPr/>
        </p:nvCxnSpPr>
        <p:spPr>
          <a:xfrm>
            <a:off x="5924550" y="4331198"/>
            <a:ext cx="330200" cy="0"/>
          </a:xfrm>
          <a:prstGeom prst="line">
            <a:avLst/>
          </a:prstGeom>
          <a:ln w="12700" cap="rnd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88360" y="1652256"/>
            <a:ext cx="1158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0" sz="14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defRPr>
            </a:lvl1pPr>
          </a:lstStyle>
          <a:p>
            <a:r>
              <a:rPr lang="en-US" altLang="zh-CN" sz="1200" dirty="0">
                <a:cs typeface="+mn-ea"/>
                <a:sym typeface="+mn-lt"/>
              </a:rPr>
              <a:t>TEXT HERE</a:t>
            </a:r>
            <a:endParaRPr lang="en-US" altLang="zh-CN" sz="1200" dirty="0">
              <a:cs typeface="+mn-ea"/>
              <a:sym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1414" y="1429943"/>
            <a:ext cx="585418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>
            <a:defPPr>
              <a:defRPr lang="zh-CN"/>
            </a:defPPr>
            <a:lvl1pPr>
              <a:buSzPct val="25000"/>
              <a:defRPr sz="2800" b="1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GB" dirty="0">
                <a:cs typeface="+mn-ea"/>
                <a:sym typeface="+mn-lt"/>
              </a:rPr>
              <a:t>01</a:t>
            </a:r>
            <a:endParaRPr lang="en-GB" dirty="0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614" y="1745078"/>
            <a:ext cx="2785355" cy="2633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儿童绘本，以清新简洁的绘画为主，附有少量文字的书籍，它能够促进儿童和谐发展，对儿童思维、语言、情感的发展，审美能力的提高有很大的作用，是培养幼儿综合素质的优秀载体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71158" y="4310310"/>
            <a:ext cx="10647742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39463" y="4477936"/>
            <a:ext cx="1158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0" sz="1200" b="1" i="0" u="none" strike="noStrike" cap="none" spc="0" normalizeH="0" baseline="0">
                <a:ln>
                  <a:noFill/>
                </a:ln>
                <a:solidFill>
                  <a:schemeClr val="tx1">
                    <a:alpha val="60000"/>
                  </a:schemeClr>
                </a:solidFill>
                <a:effectLst/>
                <a:uLnTx/>
                <a:uFillTx/>
              </a:defRPr>
            </a:lvl1pPr>
          </a:lstStyle>
          <a:p>
            <a:r>
              <a:rPr lang="en-US" altLang="zh-CN" dirty="0">
                <a:cs typeface="+mn-ea"/>
                <a:sym typeface="+mn-lt"/>
              </a:rPr>
              <a:t>TEXT HERE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47969" y="4372841"/>
            <a:ext cx="585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cs typeface="+mn-ea"/>
                <a:sym typeface="+mn-lt"/>
              </a:rPr>
              <a:t>02</a:t>
            </a:r>
            <a:endParaRPr lang="en-GB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66037" y="4813361"/>
            <a:ext cx="2785355" cy="1899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050" b="0" i="0" u="none" strike="noStrike" cap="none" spc="0" normalizeH="0" baseline="0">
                <a:ln>
                  <a:noFill/>
                </a:ln>
                <a:solidFill>
                  <a:schemeClr val="tx1">
                    <a:alpha val="60000"/>
                  </a:schemeClr>
                </a:solidFill>
                <a:effectLst/>
                <a:uLnTx/>
                <a:uFillTx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全球儿童绘本市场规模预计将从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2023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年的 亿元（人民币）增至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2029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年的 亿元，年复合增长率达 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%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。国内儿童绘本市场规模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2023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年达到了 亿元。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72478" y="4231078"/>
            <a:ext cx="147734" cy="14773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0" scaled="1"/>
            <a:tileRect/>
          </a:gradFill>
          <a:ln w="6055" cap="flat">
            <a:noFill/>
            <a:prstDash val="solid"/>
            <a:miter/>
          </a:ln>
        </p:spPr>
        <p:txBody>
          <a:bodyPr lIns="91440" tIns="45720" rIns="91440" bIns="45720" rtlCol="0" anchor="ctr">
            <a:noAutofit/>
          </a:bodyPr>
          <a:lstStyle/>
          <a:p>
            <a:pPr algn="ctr" defTabSz="913765">
              <a:lnSpc>
                <a:spcPct val="130000"/>
              </a:lnSpc>
            </a:pPr>
            <a:endParaRPr lang="zh-CN" altLang="en-US" b="1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569169" y="4231078"/>
            <a:ext cx="147734" cy="147734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277525" y="4231078"/>
            <a:ext cx="147734" cy="147734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9100833" y="4231078"/>
            <a:ext cx="147734" cy="147734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7705" y="966219"/>
            <a:ext cx="46735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产品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调研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0221542" y="1072928"/>
            <a:ext cx="1196594" cy="740688"/>
            <a:chOff x="9145181" y="1163868"/>
            <a:chExt cx="1196594" cy="740688"/>
          </a:xfrm>
        </p:grpSpPr>
        <p:sp>
          <p:nvSpPr>
            <p:cNvPr id="24" name="TextBox 23"/>
            <p:cNvSpPr txBox="1"/>
            <p:nvPr/>
          </p:nvSpPr>
          <p:spPr>
            <a:xfrm>
              <a:off x="9145181" y="1163868"/>
              <a:ext cx="1196594" cy="612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kumimoji="0" sz="12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r>
                <a:rPr lang="en-US" altLang="zh-CN" dirty="0">
                  <a:cs typeface="+mn-ea"/>
                  <a:sym typeface="+mn-lt"/>
                </a:rPr>
                <a:t>SUPPORTING </a:t>
              </a:r>
              <a:endParaRPr lang="en-US" altLang="zh-CN" dirty="0">
                <a:cs typeface="+mn-ea"/>
                <a:sym typeface="+mn-lt"/>
              </a:endParaRPr>
            </a:p>
            <a:p>
              <a:r>
                <a:rPr lang="en-US" altLang="zh-CN" dirty="0">
                  <a:cs typeface="+mn-ea"/>
                  <a:sym typeface="+mn-lt"/>
                </a:rPr>
                <a:t>TEXT HERE</a:t>
              </a:r>
              <a:endParaRPr lang="en-US" altLang="zh-CN" dirty="0">
                <a:cs typeface="+mn-ea"/>
                <a:sym typeface="+mn-lt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 flipV="1">
              <a:off x="9230525" y="1858837"/>
              <a:ext cx="373056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TextBox 4"/>
          <p:cNvSpPr txBox="1"/>
          <p:nvPr/>
        </p:nvSpPr>
        <p:spPr>
          <a:xfrm>
            <a:off x="6920369" y="2062544"/>
            <a:ext cx="1158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0" sz="14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defRPr>
            </a:lvl1pPr>
          </a:lstStyle>
          <a:p>
            <a:r>
              <a:rPr lang="en-US" altLang="zh-CN" sz="1200" dirty="0">
                <a:cs typeface="+mn-ea"/>
                <a:sym typeface="+mn-lt"/>
              </a:rPr>
              <a:t>TEXT HERE</a:t>
            </a:r>
            <a:endParaRPr lang="en-US" altLang="zh-CN" sz="1200" dirty="0">
              <a:cs typeface="+mn-ea"/>
              <a:sym typeface="+mn-lt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6353655" y="1917561"/>
            <a:ext cx="585418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>
            <a:defPPr>
              <a:defRPr lang="zh-CN"/>
            </a:defPPr>
            <a:lvl1pPr>
              <a:buSzPct val="25000"/>
              <a:defRPr sz="2800" b="1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GB" dirty="0">
                <a:cs typeface="+mn-ea"/>
                <a:sym typeface="+mn-lt"/>
              </a:rPr>
              <a:t>03</a:t>
            </a:r>
            <a:endParaRPr lang="en-GB" dirty="0">
              <a:cs typeface="+mn-ea"/>
              <a:sym typeface="+mn-lt"/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6353655" y="2440781"/>
            <a:ext cx="2785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按种类划分，儿童绘本行业可细分为立体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3D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书籍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, 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传统书籍。按最终用途划分，儿童绘本可应用于早期教育机构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, 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家庭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, 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书店等领域。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9740670" y="4532387"/>
            <a:ext cx="1158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0" sz="1200" b="1" i="0" u="none" strike="noStrike" cap="none" spc="0" normalizeH="0" baseline="0">
                <a:ln>
                  <a:noFill/>
                </a:ln>
                <a:solidFill>
                  <a:schemeClr val="tx1">
                    <a:alpha val="60000"/>
                  </a:schemeClr>
                </a:solidFill>
                <a:effectLst/>
                <a:uLnTx/>
                <a:uFillTx/>
              </a:defRPr>
            </a:lvl1pPr>
          </a:lstStyle>
          <a:p>
            <a:r>
              <a:rPr lang="en-US" altLang="zh-CN" dirty="0">
                <a:cs typeface="+mn-ea"/>
                <a:sym typeface="+mn-lt"/>
              </a:rPr>
              <a:t>TEXT HERE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173956" y="4387404"/>
            <a:ext cx="585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cs typeface="+mn-ea"/>
                <a:sym typeface="+mn-lt"/>
              </a:rPr>
              <a:t>04</a:t>
            </a:r>
            <a:endParaRPr lang="en-GB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9136117" y="4808289"/>
            <a:ext cx="3055883" cy="189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0" sz="1050" b="0" i="0" u="none" strike="noStrike" cap="none" spc="0" normalizeH="0" baseline="0">
                <a:ln>
                  <a:noFill/>
                </a:ln>
                <a:solidFill>
                  <a:schemeClr val="tx1">
                    <a:alpha val="60000"/>
                  </a:schemeClr>
                </a:solidFill>
                <a:effectLst/>
                <a:uLnTx/>
                <a:uFillTx/>
              </a:defRPr>
            </a:lvl1pPr>
          </a:lstStyle>
          <a:p>
            <a:r>
              <a:rPr lang="zh-CN" altLang="en-US" sz="16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随着科技的不断发展，技术应用和传统阅读方式的结合变得愈加深入。智能绘本书籍、电子书籍和有声读物的出现为儿童读者提供了更加多元的阅读选择。</a:t>
            </a:r>
            <a:endParaRPr lang="en-US" sz="1600" dirty="0"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60400" y="1138193"/>
            <a:ext cx="10858500" cy="5010254"/>
            <a:chOff x="660400" y="1138193"/>
            <a:chExt cx="10858500" cy="5010254"/>
          </a:xfrm>
        </p:grpSpPr>
        <p:sp>
          <p:nvSpPr>
            <p:cNvPr id="5" name="Rectangle 4"/>
            <p:cNvSpPr/>
            <p:nvPr/>
          </p:nvSpPr>
          <p:spPr>
            <a:xfrm>
              <a:off x="8985517" y="3054881"/>
              <a:ext cx="2313245" cy="2664926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12997" y="3054881"/>
              <a:ext cx="2313245" cy="2664926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37626" y="3054881"/>
              <a:ext cx="2313245" cy="2664926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8945" y="3054881"/>
              <a:ext cx="2313245" cy="2664926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Arrow: Pentagon 9"/>
            <p:cNvSpPr/>
            <p:nvPr/>
          </p:nvSpPr>
          <p:spPr>
            <a:xfrm>
              <a:off x="660400" y="2628899"/>
              <a:ext cx="2529604" cy="428625"/>
            </a:xfrm>
            <a:prstGeom prst="homePlat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r>
                <a:rPr lang="zh-CN" altLang="en-US" b="1" dirty="0">
                  <a:solidFill>
                    <a:srgbClr val="FFFFFF"/>
                  </a:solidFill>
                  <a:cs typeface="+mn-ea"/>
                  <a:sym typeface="+mn-lt"/>
                </a:rPr>
                <a:t>年龄和认知水平</a:t>
              </a:r>
              <a:endParaRPr lang="en-US" altLang="zh-CN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0400" y="1138193"/>
              <a:ext cx="108585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用户形象调研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60400" y="1668856"/>
              <a:ext cx="10858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二年级小学生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0400" y="3286125"/>
              <a:ext cx="232179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0" i="0" dirty="0">
                  <a:solidFill>
                    <a:srgbClr val="1F2937"/>
                  </a:solidFill>
                  <a:effectLst/>
                  <a:latin typeface="Source Sans Pro" panose="020B0503030403020204" pitchFamily="34" charset="0"/>
                </a:rPr>
                <a:t>年龄在</a:t>
              </a:r>
              <a:r>
                <a:rPr lang="en-US" altLang="zh-CN" b="0" i="0" dirty="0">
                  <a:solidFill>
                    <a:srgbClr val="1F2937"/>
                  </a:solidFill>
                  <a:effectLst/>
                  <a:latin typeface="Source Sans Pro" panose="020B0503030403020204" pitchFamily="34" charset="0"/>
                </a:rPr>
                <a:t>7-8</a:t>
              </a:r>
              <a:r>
                <a:rPr lang="zh-CN" altLang="en-US" b="0" i="0" dirty="0">
                  <a:solidFill>
                    <a:srgbClr val="1F2937"/>
                  </a:solidFill>
                  <a:effectLst/>
                  <a:latin typeface="Source Sans Pro" panose="020B0503030403020204" pitchFamily="34" charset="0"/>
                </a:rPr>
                <a:t>岁之间，正处于学前教育向小学低年级过渡的阶段。</a:t>
              </a:r>
              <a:endParaRPr lang="zh-CN" altLang="en-US" b="0" i="0" dirty="0">
                <a:solidFill>
                  <a:srgbClr val="1F2937"/>
                </a:solidFill>
                <a:effectLst/>
                <a:latin typeface="Source Sans Pro" panose="020B0503030403020204" pitchFamily="34" charset="0"/>
              </a:endParaRPr>
            </a:p>
            <a:p>
              <a:pPr algn="l"/>
              <a:r>
                <a:rPr lang="zh-CN" altLang="en-US" b="0" i="0" dirty="0">
                  <a:solidFill>
                    <a:srgbClr val="1F2937"/>
                  </a:solidFill>
                  <a:effectLst/>
                  <a:latin typeface="Source Sans Pro" panose="020B0503030403020204" pitchFamily="34" charset="0"/>
                </a:rPr>
                <a:t>具有基本的阅读能力，能够理解简单的句子和故事情节。</a:t>
              </a:r>
              <a:endParaRPr lang="zh-CN" altLang="en-US" b="0" i="0" dirty="0">
                <a:solidFill>
                  <a:srgbClr val="1F2937"/>
                </a:solidFill>
                <a:effectLst/>
                <a:latin typeface="Source Sans Pro" panose="020B0503030403020204" pitchFamily="34" charset="0"/>
              </a:endParaRPr>
            </a:p>
            <a:p>
              <a:pPr algn="l"/>
              <a:r>
                <a:rPr lang="zh-CN" altLang="en-US" b="0" i="0" dirty="0">
                  <a:solidFill>
                    <a:srgbClr val="1F2937"/>
                  </a:solidFill>
                  <a:effectLst/>
                  <a:latin typeface="Source Sans Pro" panose="020B0503030403020204" pitchFamily="34" charset="0"/>
                </a:rPr>
                <a:t>对新鲜事物充满好奇心，喜欢探索和学习。</a:t>
              </a:r>
              <a:endParaRPr lang="zh-CN" altLang="en-US" b="0" i="0" dirty="0">
                <a:solidFill>
                  <a:srgbClr val="1F2937"/>
                </a:solidFill>
                <a:effectLst/>
                <a:latin typeface="Source Sans Pro" panose="020B0503030403020204" pitchFamily="34" charset="0"/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3436699" y="2628899"/>
              <a:ext cx="2529604" cy="428625"/>
            </a:xfrm>
            <a:custGeom>
              <a:avLst/>
              <a:gdLst>
                <a:gd name="connsiteX0" fmla="*/ 0 w 2529604"/>
                <a:gd name="connsiteY0" fmla="*/ 0 h 428625"/>
                <a:gd name="connsiteX1" fmla="*/ 2315292 w 2529604"/>
                <a:gd name="connsiteY1" fmla="*/ 0 h 428625"/>
                <a:gd name="connsiteX2" fmla="*/ 2529604 w 2529604"/>
                <a:gd name="connsiteY2" fmla="*/ 214313 h 428625"/>
                <a:gd name="connsiteX3" fmla="*/ 2315292 w 2529604"/>
                <a:gd name="connsiteY3" fmla="*/ 428625 h 428625"/>
                <a:gd name="connsiteX4" fmla="*/ 0 w 2529604"/>
                <a:gd name="connsiteY4" fmla="*/ 428625 h 428625"/>
                <a:gd name="connsiteX5" fmla="*/ 0 w 2529604"/>
                <a:gd name="connsiteY5" fmla="*/ 427673 h 428625"/>
                <a:gd name="connsiteX6" fmla="*/ 213360 w 2529604"/>
                <a:gd name="connsiteY6" fmla="*/ 214313 h 428625"/>
                <a:gd name="connsiteX7" fmla="*/ 0 w 2529604"/>
                <a:gd name="connsiteY7" fmla="*/ 952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29604" h="428625">
                  <a:moveTo>
                    <a:pt x="0" y="0"/>
                  </a:moveTo>
                  <a:lnTo>
                    <a:pt x="2315292" y="0"/>
                  </a:lnTo>
                  <a:lnTo>
                    <a:pt x="2529604" y="214313"/>
                  </a:lnTo>
                  <a:lnTo>
                    <a:pt x="2315292" y="428625"/>
                  </a:lnTo>
                  <a:lnTo>
                    <a:pt x="0" y="428625"/>
                  </a:lnTo>
                  <a:lnTo>
                    <a:pt x="0" y="427673"/>
                  </a:lnTo>
                  <a:lnTo>
                    <a:pt x="213360" y="214313"/>
                  </a:lnTo>
                  <a:lnTo>
                    <a:pt x="0" y="952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60000">
                  <a:schemeClr val="accent2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zh-CN" altLang="en-US" sz="1200" b="1" dirty="0">
                  <a:solidFill>
                    <a:srgbClr val="FFFFFF"/>
                  </a:solidFill>
                  <a:cs typeface="+mn-ea"/>
                  <a:sym typeface="+mn-lt"/>
                </a:rPr>
                <a:t>兴趣爱好</a:t>
              </a:r>
              <a:endParaRPr lang="en-US" altLang="zh-CN" sz="12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6212998" y="2628899"/>
              <a:ext cx="2529604" cy="428625"/>
            </a:xfrm>
            <a:custGeom>
              <a:avLst/>
              <a:gdLst>
                <a:gd name="connsiteX0" fmla="*/ 0 w 2529604"/>
                <a:gd name="connsiteY0" fmla="*/ 0 h 428625"/>
                <a:gd name="connsiteX1" fmla="*/ 2315292 w 2529604"/>
                <a:gd name="connsiteY1" fmla="*/ 0 h 428625"/>
                <a:gd name="connsiteX2" fmla="*/ 2529604 w 2529604"/>
                <a:gd name="connsiteY2" fmla="*/ 214313 h 428625"/>
                <a:gd name="connsiteX3" fmla="*/ 2315292 w 2529604"/>
                <a:gd name="connsiteY3" fmla="*/ 428625 h 428625"/>
                <a:gd name="connsiteX4" fmla="*/ 0 w 2529604"/>
                <a:gd name="connsiteY4" fmla="*/ 428625 h 428625"/>
                <a:gd name="connsiteX5" fmla="*/ 0 w 2529604"/>
                <a:gd name="connsiteY5" fmla="*/ 427673 h 428625"/>
                <a:gd name="connsiteX6" fmla="*/ 213360 w 2529604"/>
                <a:gd name="connsiteY6" fmla="*/ 214313 h 428625"/>
                <a:gd name="connsiteX7" fmla="*/ 0 w 2529604"/>
                <a:gd name="connsiteY7" fmla="*/ 952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29604" h="428625">
                  <a:moveTo>
                    <a:pt x="0" y="0"/>
                  </a:moveTo>
                  <a:lnTo>
                    <a:pt x="2315292" y="0"/>
                  </a:lnTo>
                  <a:lnTo>
                    <a:pt x="2529604" y="214313"/>
                  </a:lnTo>
                  <a:lnTo>
                    <a:pt x="2315292" y="428625"/>
                  </a:lnTo>
                  <a:lnTo>
                    <a:pt x="0" y="428625"/>
                  </a:lnTo>
                  <a:lnTo>
                    <a:pt x="0" y="427673"/>
                  </a:lnTo>
                  <a:lnTo>
                    <a:pt x="213360" y="214313"/>
                  </a:lnTo>
                  <a:lnTo>
                    <a:pt x="0" y="952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60000">
                  <a:schemeClr val="accent3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zh-CN" altLang="en-US" sz="1200" b="1" dirty="0">
                  <a:solidFill>
                    <a:srgbClr val="FFFFFF"/>
                  </a:solidFill>
                  <a:cs typeface="+mn-ea"/>
                  <a:sym typeface="+mn-lt"/>
                </a:rPr>
                <a:t>学习和娱乐需求</a:t>
              </a:r>
              <a:endParaRPr lang="en-US" altLang="zh-CN" sz="12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8989296" y="2628899"/>
              <a:ext cx="2529604" cy="428625"/>
            </a:xfrm>
            <a:custGeom>
              <a:avLst/>
              <a:gdLst>
                <a:gd name="connsiteX0" fmla="*/ 0 w 2529604"/>
                <a:gd name="connsiteY0" fmla="*/ 0 h 428625"/>
                <a:gd name="connsiteX1" fmla="*/ 2315292 w 2529604"/>
                <a:gd name="connsiteY1" fmla="*/ 0 h 428625"/>
                <a:gd name="connsiteX2" fmla="*/ 2529604 w 2529604"/>
                <a:gd name="connsiteY2" fmla="*/ 214313 h 428625"/>
                <a:gd name="connsiteX3" fmla="*/ 2315292 w 2529604"/>
                <a:gd name="connsiteY3" fmla="*/ 428625 h 428625"/>
                <a:gd name="connsiteX4" fmla="*/ 0 w 2529604"/>
                <a:gd name="connsiteY4" fmla="*/ 428625 h 428625"/>
                <a:gd name="connsiteX5" fmla="*/ 0 w 2529604"/>
                <a:gd name="connsiteY5" fmla="*/ 427673 h 428625"/>
                <a:gd name="connsiteX6" fmla="*/ 213360 w 2529604"/>
                <a:gd name="connsiteY6" fmla="*/ 214313 h 428625"/>
                <a:gd name="connsiteX7" fmla="*/ 0 w 2529604"/>
                <a:gd name="connsiteY7" fmla="*/ 952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29604" h="428625">
                  <a:moveTo>
                    <a:pt x="0" y="0"/>
                  </a:moveTo>
                  <a:lnTo>
                    <a:pt x="2315292" y="0"/>
                  </a:lnTo>
                  <a:lnTo>
                    <a:pt x="2529604" y="214313"/>
                  </a:lnTo>
                  <a:lnTo>
                    <a:pt x="2315292" y="428625"/>
                  </a:lnTo>
                  <a:lnTo>
                    <a:pt x="0" y="428625"/>
                  </a:lnTo>
                  <a:lnTo>
                    <a:pt x="0" y="427673"/>
                  </a:lnTo>
                  <a:lnTo>
                    <a:pt x="213360" y="214313"/>
                  </a:lnTo>
                  <a:lnTo>
                    <a:pt x="0" y="952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60000">
                  <a:schemeClr val="accent4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zh-CN" altLang="en-US" sz="1200" b="1" dirty="0">
                  <a:solidFill>
                    <a:srgbClr val="FFFFFF"/>
                  </a:solidFill>
                  <a:cs typeface="+mn-ea"/>
                  <a:sym typeface="+mn-lt"/>
                </a:rPr>
                <a:t>使用习惯</a:t>
              </a:r>
              <a:endParaRPr lang="en-US" altLang="zh-CN" sz="12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40605" y="3286125"/>
              <a:ext cx="2226433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0" i="0" dirty="0">
                  <a:solidFill>
                    <a:srgbClr val="1F2937"/>
                  </a:solidFill>
                  <a:effectLst/>
                  <a:latin typeface="Source Sans Pro" panose="020B0503030403020204" pitchFamily="34" charset="0"/>
                </a:rPr>
                <a:t>对于有趣的故事、卡通人物和生动的插图有较高的兴趣。</a:t>
              </a:r>
              <a:endParaRPr lang="zh-CN" altLang="en-US" b="0" i="0" dirty="0">
                <a:solidFill>
                  <a:srgbClr val="1F2937"/>
                </a:solidFill>
                <a:effectLst/>
                <a:latin typeface="Source Sans Pro" panose="020B0503030403020204" pitchFamily="34" charset="0"/>
              </a:endParaRPr>
            </a:p>
            <a:p>
              <a:pPr algn="l"/>
              <a:r>
                <a:rPr lang="zh-CN" altLang="en-US" b="0" i="0" dirty="0">
                  <a:solidFill>
                    <a:srgbClr val="1F2937"/>
                  </a:solidFill>
                  <a:effectLst/>
                  <a:latin typeface="Source Sans Pro" panose="020B0503030403020204" pitchFamily="34" charset="0"/>
                </a:rPr>
                <a:t>喜欢互动性强的内容，如点击按钮触发声音、动画或游戏。</a:t>
              </a:r>
              <a:endParaRPr lang="zh-CN" altLang="en-US" b="0" i="0" dirty="0">
                <a:solidFill>
                  <a:srgbClr val="1F2937"/>
                </a:solidFill>
                <a:effectLst/>
                <a:latin typeface="Source Sans Pro" panose="020B0503030403020204" pitchFamily="34" charset="0"/>
              </a:endParaRPr>
            </a:p>
            <a:p>
              <a:pPr algn="l"/>
              <a:r>
                <a:rPr lang="zh-CN" altLang="en-US" b="0" i="0" dirty="0">
                  <a:solidFill>
                    <a:srgbClr val="1F2937"/>
                  </a:solidFill>
                  <a:effectLst/>
                  <a:latin typeface="Source Sans Pro" panose="020B0503030403020204" pitchFamily="34" charset="0"/>
                </a:rPr>
                <a:t>对于与自然、动物、科学等相关的主题感兴趣。</a:t>
              </a:r>
              <a:endParaRPr lang="zh-CN" altLang="en-US" b="0" i="0" dirty="0">
                <a:solidFill>
                  <a:srgbClr val="1F2937"/>
                </a:solidFill>
                <a:effectLst/>
                <a:latin typeface="Source Sans Pro" panose="020B0503030403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16904" y="3286125"/>
              <a:ext cx="2226433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0" i="0" dirty="0">
                  <a:solidFill>
                    <a:srgbClr val="1F2937"/>
                  </a:solidFill>
                  <a:effectLst/>
                  <a:latin typeface="Source Sans Pro" panose="020B0503030403020204" pitchFamily="34" charset="0"/>
                </a:rPr>
                <a:t>喜欢结合游戏和学习的互动形式，能够在娱乐中学习新知识。</a:t>
              </a:r>
              <a:endParaRPr lang="zh-CN" altLang="en-US" b="0" i="0" dirty="0">
                <a:solidFill>
                  <a:srgbClr val="1F2937"/>
                </a:solidFill>
                <a:effectLst/>
                <a:latin typeface="Source Sans Pro" panose="020B0503030403020204" pitchFamily="34" charset="0"/>
              </a:endParaRPr>
            </a:p>
            <a:p>
              <a:pPr algn="l"/>
              <a:r>
                <a:rPr lang="zh-CN" altLang="en-US" b="0" i="0" dirty="0">
                  <a:solidFill>
                    <a:srgbClr val="1F2937"/>
                  </a:solidFill>
                  <a:effectLst/>
                  <a:latin typeface="Source Sans Pro" panose="020B0503030403020204" pitchFamily="34" charset="0"/>
                </a:rPr>
                <a:t>需要适合自己认知水平的故事和内容，既能挑战他们，又不会让他们感到困难。</a:t>
              </a:r>
              <a:endParaRPr lang="zh-CN" altLang="en-US" b="0" i="0" dirty="0">
                <a:solidFill>
                  <a:srgbClr val="1F2937"/>
                </a:solidFill>
                <a:effectLst/>
                <a:latin typeface="Source Sans Pro" panose="020B0503030403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093202" y="3286125"/>
              <a:ext cx="2226433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0" i="0" dirty="0">
                  <a:solidFill>
                    <a:srgbClr val="1F2937"/>
                  </a:solidFill>
                  <a:effectLst/>
                  <a:latin typeface="Source Sans Pro" panose="020B0503030403020204" pitchFamily="34" charset="0"/>
                </a:rPr>
                <a:t>熟悉并喜欢使用电子设备，</a:t>
              </a:r>
              <a:r>
                <a:rPr lang="zh-CN" altLang="en-US" dirty="0">
                  <a:solidFill>
                    <a:srgbClr val="1F2937"/>
                  </a:solidFill>
                  <a:latin typeface="Source Sans Pro" panose="020B0503030403020204" pitchFamily="34" charset="0"/>
                </a:rPr>
                <a:t>能够</a:t>
              </a:r>
              <a:r>
                <a:rPr lang="zh-CN" altLang="en-US" b="0" i="0" dirty="0">
                  <a:solidFill>
                    <a:srgbClr val="1F2937"/>
                  </a:solidFill>
                  <a:effectLst/>
                  <a:latin typeface="Source Sans Pro" panose="020B0503030403020204" pitchFamily="34" charset="0"/>
                </a:rPr>
                <a:t>独立进行电子绘本的操作。</a:t>
              </a:r>
              <a:endParaRPr lang="zh-CN" altLang="en-US" b="0" i="0" dirty="0">
                <a:solidFill>
                  <a:srgbClr val="1F2937"/>
                </a:solidFill>
                <a:effectLst/>
                <a:latin typeface="Source Sans Pro" panose="020B0503030403020204" pitchFamily="34" charset="0"/>
              </a:endParaRPr>
            </a:p>
            <a:p>
              <a:pPr algn="l"/>
              <a:r>
                <a:rPr lang="zh-CN" altLang="en-US" b="0" i="0" dirty="0">
                  <a:solidFill>
                    <a:srgbClr val="1F2937"/>
                  </a:solidFill>
                  <a:effectLst/>
                  <a:latin typeface="Source Sans Pro" panose="020B0503030403020204" pitchFamily="34" charset="0"/>
                </a:rPr>
                <a:t>喜欢在家庭环境中或与家人一起使用电子绘本，也可能在学校的电子阅读角或图书馆使用。</a:t>
              </a:r>
              <a:endParaRPr lang="zh-CN" altLang="en-US" b="0" i="0" dirty="0">
                <a:solidFill>
                  <a:srgbClr val="1F2937"/>
                </a:solidFill>
                <a:effectLst/>
                <a:latin typeface="Source Sans Pro" panose="020B0503030403020204" pitchFamily="34" charset="0"/>
              </a:endParaRPr>
            </a:p>
          </p:txBody>
        </p:sp>
      </p:grpSp>
      <p:pic>
        <p:nvPicPr>
          <p:cNvPr id="2054" name="Picture 6" descr="矢量的小学生卡通形象图片-课堂场景里的矢量小学生卡通形象素材-高清图片-摄影照片-寻图免费打包下载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795" y="243180"/>
            <a:ext cx="2313245" cy="231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小学生几点放学_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60" y="419781"/>
            <a:ext cx="2822609" cy="183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ISLIDE.THEME" val="https://www.islide.cc;"/>
</p:tagLst>
</file>

<file path=ppt/tags/tag10.xml><?xml version="1.0" encoding="utf-8"?>
<p:tagLst xmlns:p="http://schemas.openxmlformats.org/presentationml/2006/main">
  <p:tag name="ISLIDE.DIAGRAM" val="#839825;"/>
</p:tagLst>
</file>

<file path=ppt/tags/tag11.xml><?xml version="1.0" encoding="utf-8"?>
<p:tagLst xmlns:p="http://schemas.openxmlformats.org/presentationml/2006/main">
  <p:tag name="ISLIDE.SMARTDIAGRAM" val="#798931;"/>
</p:tagLst>
</file>

<file path=ppt/tags/tag12.xml><?xml version="1.0" encoding="utf-8"?>
<p:tagLst xmlns:p="http://schemas.openxmlformats.org/presentationml/2006/main">
  <p:tag name="ISLIDE.THEME" val="https://www.islide.cc;"/>
</p:tagLst>
</file>

<file path=ppt/tags/tag13.xml><?xml version="1.0" encoding="utf-8"?>
<p:tagLst xmlns:p="http://schemas.openxmlformats.org/presentationml/2006/main">
  <p:tag name="ISLIDE.DIAGRAM" val="#803359;"/>
</p:tagLst>
</file>

<file path=ppt/tags/tag14.xml><?xml version="1.0" encoding="utf-8"?>
<p:tagLst xmlns:p="http://schemas.openxmlformats.org/presentationml/2006/main">
  <p:tag name="ISLIDE.THEME" val="https://www.islide.cc;"/>
</p:tagLst>
</file>

<file path=ppt/tags/tag18.xml><?xml version="1.0" encoding="utf-8"?>
<p:tagLst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782110"/>
  <p:tag name="ISLIDE.TEMPLATE" val="01111f46-9502-4849-b538-0b96b2dd197e"/>
  <p:tag name="commondata" val="eyJoZGlkIjoiZGU0ZmNlY2NlMWEyNWFhOGZlZWRiOGY5YTg4YTFjNjYifQ=="/>
</p:tagLst>
</file>

<file path=ppt/tags/tag2.xml><?xml version="1.0" encoding="utf-8"?>
<p:tagLst xmlns:p="http://schemas.openxmlformats.org/presentationml/2006/main">
  <p:tag name="ISLIDE.DIAGRAM" val="#607912;"/>
</p:tagLst>
</file>

<file path=ppt/tags/tag3.xml><?xml version="1.0" encoding="utf-8"?>
<p:tagLst xmlns:p="http://schemas.openxmlformats.org/presentationml/2006/main">
  <p:tag name="ISLIDE.THEME" val="https://www.islide.cc;"/>
</p:tagLst>
</file>

<file path=ppt/tags/tag4.xml><?xml version="1.0" encoding="utf-8"?>
<p:tagLst xmlns:p="http://schemas.openxmlformats.org/presentationml/2006/main">
  <p:tag name="ISLIDE.DIAGRAM" val="#839821;"/>
</p:tagLst>
</file>

<file path=ppt/tags/tag5.xml><?xml version="1.0" encoding="utf-8"?>
<p:tagLst xmlns:p="http://schemas.openxmlformats.org/presentationml/2006/main">
  <p:tag name="ISLIDE.SMARTDIAGRAM" val="#816304;"/>
</p:tagLst>
</file>

<file path=ppt/tags/tag6.xml><?xml version="1.0" encoding="utf-8"?>
<p:tagLst xmlns:p="http://schemas.openxmlformats.org/presentationml/2006/main">
  <p:tag name="ISLIDE.THEME" val="https://www.islide.cc;"/>
</p:tagLst>
</file>

<file path=ppt/tags/tag7.xml><?xml version="1.0" encoding="utf-8"?>
<p:tagLst xmlns:p="http://schemas.openxmlformats.org/presentationml/2006/main">
  <p:tag name="ISLIDE.DIAGRAM" val="#798907;"/>
</p:tagLst>
</file>

<file path=ppt/tags/tag8.xml><?xml version="1.0" encoding="utf-8"?>
<p:tagLst xmlns:p="http://schemas.openxmlformats.org/presentationml/2006/main">
  <p:tag name="ISLIDE.DIAGRAM" val="#607880;"/>
</p:tagLst>
</file>

<file path=ppt/tags/tag9.xml><?xml version="1.0" encoding="utf-8"?>
<p:tagLst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Designed by iSlide">
  <a:themeElements>
    <a:clrScheme name="iSlide VI标准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F85F4"/>
      </a:accent1>
      <a:accent2>
        <a:srgbClr val="5677FC"/>
      </a:accent2>
      <a:accent3>
        <a:srgbClr val="4FC1E9"/>
      </a:accent3>
      <a:accent4>
        <a:srgbClr val="828282"/>
      </a:accent4>
      <a:accent5>
        <a:srgbClr val="A5A5A5"/>
      </a:accent5>
      <a:accent6>
        <a:srgbClr val="C9C9C9"/>
      </a:accent6>
      <a:hlink>
        <a:srgbClr val="4472C4"/>
      </a:hlink>
      <a:folHlink>
        <a:srgbClr val="BFBFBF"/>
      </a:folHlink>
    </a:clrScheme>
    <a:fontScheme name="3ezgcn5b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Slide VI标准">
    <a:dk1>
      <a:srgbClr val="000000"/>
    </a:dk1>
    <a:lt1>
      <a:srgbClr val="FFFFFF"/>
    </a:lt1>
    <a:dk2>
      <a:srgbClr val="778495"/>
    </a:dk2>
    <a:lt2>
      <a:srgbClr val="F0F0F0"/>
    </a:lt2>
    <a:accent1>
      <a:srgbClr val="1F85F4"/>
    </a:accent1>
    <a:accent2>
      <a:srgbClr val="5677FC"/>
    </a:accent2>
    <a:accent3>
      <a:srgbClr val="4FC1E9"/>
    </a:accent3>
    <a:accent4>
      <a:srgbClr val="828282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iSlide VI标准">
    <a:dk1>
      <a:srgbClr val="000000"/>
    </a:dk1>
    <a:lt1>
      <a:srgbClr val="FFFFFF"/>
    </a:lt1>
    <a:dk2>
      <a:srgbClr val="778495"/>
    </a:dk2>
    <a:lt2>
      <a:srgbClr val="F0F0F0"/>
    </a:lt2>
    <a:accent1>
      <a:srgbClr val="1F85F4"/>
    </a:accent1>
    <a:accent2>
      <a:srgbClr val="5677FC"/>
    </a:accent2>
    <a:accent3>
      <a:srgbClr val="4FC1E9"/>
    </a:accent3>
    <a:accent4>
      <a:srgbClr val="828282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iSlide VI标准">
    <a:dk1>
      <a:srgbClr val="000000"/>
    </a:dk1>
    <a:lt1>
      <a:srgbClr val="FFFFFF"/>
    </a:lt1>
    <a:dk2>
      <a:srgbClr val="778495"/>
    </a:dk2>
    <a:lt2>
      <a:srgbClr val="F0F0F0"/>
    </a:lt2>
    <a:accent1>
      <a:srgbClr val="1F85F4"/>
    </a:accent1>
    <a:accent2>
      <a:srgbClr val="5677FC"/>
    </a:accent2>
    <a:accent3>
      <a:srgbClr val="4FC1E9"/>
    </a:accent3>
    <a:accent4>
      <a:srgbClr val="828282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934b4b-eba6-486d-bfc1-4b8e3fe39092" xsi:nil="true"/>
    <lcf76f155ced4ddcb4097134ff3c332f xmlns="0a5c0dea-e5d7-4228-9256-3793bb42faa5">
      <Terms xmlns="http://schemas.microsoft.com/office/infopath/2007/PartnerControls"/>
    </lcf76f155ced4ddcb4097134ff3c332f>
    <OneNoteFluid_FileOrder xmlns="0a5c0dea-e5d7-4228-9256-3793bb42fa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443A8EF62DE444B1FF07917E22EF72" ma:contentTypeVersion="15" ma:contentTypeDescription="Create a new document." ma:contentTypeScope="" ma:versionID="93a012c9a81027335424ba9f7b4858de">
  <xsd:schema xmlns:xsd="http://www.w3.org/2001/XMLSchema" xmlns:xs="http://www.w3.org/2001/XMLSchema" xmlns:p="http://schemas.microsoft.com/office/2006/metadata/properties" xmlns:ns2="0a5c0dea-e5d7-4228-9256-3793bb42faa5" xmlns:ns3="97934b4b-eba6-486d-bfc1-4b8e3fe39092" targetNamespace="http://schemas.microsoft.com/office/2006/metadata/properties" ma:root="true" ma:fieldsID="9a709ec72f4fcd18515a248f36769751" ns2:_="" ns3:_="">
    <xsd:import namespace="0a5c0dea-e5d7-4228-9256-3793bb42faa5"/>
    <xsd:import namespace="97934b4b-eba6-486d-bfc1-4b8e3fe39092"/>
    <xsd:element name="properties">
      <xsd:complexType>
        <xsd:sequence>
          <xsd:element name="documentManagement">
            <xsd:complexType>
              <xsd:all>
                <xsd:element ref="ns2:OneNoteFluid_FileOrder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5c0dea-e5d7-4228-9256-3793bb42faa5" elementFormDefault="qualified">
    <xsd:import namespace="http://schemas.microsoft.com/office/2006/documentManagement/types"/>
    <xsd:import namespace="http://schemas.microsoft.com/office/infopath/2007/PartnerControls"/>
    <xsd:element name="OneNoteFluid_FileOrder" ma:index="8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934b4b-eba6-486d-bfc1-4b8e3fe3909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a885aa0b-334b-483f-9125-6409c6335a4b}" ma:internalName="TaxCatchAll" ma:showField="CatchAllData" ma:web="97934b4b-eba6-486d-bfc1-4b8e3fe390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5.xml><?xml version="1.0" encoding="utf-8"?>
<ds:datastoreItem xmlns:ds="http://schemas.openxmlformats.org/officeDocument/2006/customXml" ds:itemID="{E8426FA0-2FBC-4322-A529-525D0F56F136}">
  <ds:schemaRefs/>
</ds:datastoreItem>
</file>

<file path=customXml/itemProps16.xml><?xml version="1.0" encoding="utf-8"?>
<ds:datastoreItem xmlns:ds="http://schemas.openxmlformats.org/officeDocument/2006/customXml" ds:itemID="{23AC9C18-3DFA-4959-A52E-0BFC66DD0AC4}">
  <ds:schemaRefs/>
</ds:datastoreItem>
</file>

<file path=customXml/itemProps17.xml><?xml version="1.0" encoding="utf-8"?>
<ds:datastoreItem xmlns:ds="http://schemas.openxmlformats.org/officeDocument/2006/customXml" ds:itemID="{C66D034A-63BC-4DAA-8788-6875BEFFBB88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Nicky</Template>
  <TotalTime>0</TotalTime>
  <Words>2113</Words>
  <Application>WPS 演示</Application>
  <PresentationFormat>宽屏</PresentationFormat>
  <Paragraphs>219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宋体</vt:lpstr>
      <vt:lpstr>Wingdings</vt:lpstr>
      <vt:lpstr>Source Sans Pro</vt:lpstr>
      <vt:lpstr>微软雅黑</vt:lpstr>
      <vt:lpstr>PingFang SC</vt:lpstr>
      <vt:lpstr>Segoe Print</vt:lpstr>
      <vt:lpstr>Arial Unicode MS</vt:lpstr>
      <vt:lpstr>等线</vt:lpstr>
      <vt:lpstr>Calibri</vt:lpstr>
      <vt:lpstr>Designed by iSlide</vt:lpstr>
      <vt:lpstr>芝士雪豹 AI生成绘本项目开题报告</vt:lpstr>
      <vt:lpstr>PowerPoint 演示文稿</vt:lpstr>
      <vt:lpstr>项目背景</vt:lpstr>
      <vt:lpstr>PowerPoint 演示文稿</vt:lpstr>
      <vt:lpstr>灵感来源</vt:lpstr>
      <vt:lpstr>PowerPoint 演示文稿</vt:lpstr>
      <vt:lpstr>产品和用户调研</vt:lpstr>
      <vt:lpstr>PowerPoint 演示文稿</vt:lpstr>
      <vt:lpstr>PowerPoint 演示文稿</vt:lpstr>
      <vt:lpstr>功能设计</vt:lpstr>
      <vt:lpstr>PowerPoint 演示文稿</vt:lpstr>
      <vt:lpstr>PowerPoint 演示文稿</vt:lpstr>
      <vt:lpstr>技术路线</vt:lpstr>
      <vt:lpstr>组内分工</vt:lpstr>
      <vt:lpstr>PowerPoint 演示文稿</vt:lpstr>
      <vt:lpstr>摄像机视角切换和粒子效果</vt:lpstr>
      <vt:lpstr>摄像机视角切换</vt:lpstr>
      <vt:lpstr>对话系统及UI制作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Nicky</dc:creator>
  <cp:lastModifiedBy>WPS_1601472217</cp:lastModifiedBy>
  <cp:revision>7</cp:revision>
  <cp:lastPrinted>2022-05-15T16:00:00Z</cp:lastPrinted>
  <dcterms:created xsi:type="dcterms:W3CDTF">2022-05-15T16:00:00Z</dcterms:created>
  <dcterms:modified xsi:type="dcterms:W3CDTF">2024-09-17T15:35:47Z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01111f46-9502-4849-b538-0b96b2dd197e</vt:lpwstr>
  </property>
  <property fmtid="{D5CDD505-2E9C-101B-9397-08002B2CF9AE}" pid="3" name="ContentTypeId">
    <vt:lpwstr>0x010100D1443A8EF62DE444B1FF07917E22EF72</vt:lpwstr>
  </property>
  <property fmtid="{D5CDD505-2E9C-101B-9397-08002B2CF9AE}" pid="4" name="MediaServiceImageTags">
    <vt:lpwstr/>
  </property>
  <property fmtid="{D5CDD505-2E9C-101B-9397-08002B2CF9AE}" pid="5" name="ICV">
    <vt:lpwstr>9A26C19459F1448EA33B0156EF79767A_12</vt:lpwstr>
  </property>
  <property fmtid="{D5CDD505-2E9C-101B-9397-08002B2CF9AE}" pid="6" name="KSOProductBuildVer">
    <vt:lpwstr>2052-12.1.0.18276</vt:lpwstr>
  </property>
</Properties>
</file>